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78"/>
  </p:notesMasterIdLst>
  <p:handoutMasterIdLst>
    <p:handoutMasterId r:id="rId79"/>
  </p:handoutMasterIdLst>
  <p:sldIdLst>
    <p:sldId id="8002" r:id="rId3"/>
    <p:sldId id="7952" r:id="rId4"/>
    <p:sldId id="8093" r:id="rId5"/>
    <p:sldId id="8094" r:id="rId6"/>
    <p:sldId id="8095" r:id="rId7"/>
    <p:sldId id="8096" r:id="rId8"/>
    <p:sldId id="7947" r:id="rId9"/>
    <p:sldId id="8097" r:id="rId10"/>
    <p:sldId id="8085" r:id="rId11"/>
    <p:sldId id="8099" r:id="rId12"/>
    <p:sldId id="8100" r:id="rId13"/>
    <p:sldId id="8101" r:id="rId14"/>
    <p:sldId id="8102" r:id="rId15"/>
    <p:sldId id="8103" r:id="rId16"/>
    <p:sldId id="8104" r:id="rId17"/>
    <p:sldId id="8105" r:id="rId18"/>
    <p:sldId id="8108" r:id="rId19"/>
    <p:sldId id="8109" r:id="rId20"/>
    <p:sldId id="8107" r:id="rId21"/>
    <p:sldId id="8110" r:id="rId22"/>
    <p:sldId id="8111" r:id="rId23"/>
    <p:sldId id="8112" r:id="rId24"/>
    <p:sldId id="8119" r:id="rId25"/>
    <p:sldId id="8120" r:id="rId26"/>
    <p:sldId id="8122" r:id="rId27"/>
    <p:sldId id="8121" r:id="rId28"/>
    <p:sldId id="8123" r:id="rId29"/>
    <p:sldId id="8124" r:id="rId30"/>
    <p:sldId id="8125" r:id="rId31"/>
    <p:sldId id="8126" r:id="rId32"/>
    <p:sldId id="8113" r:id="rId33"/>
    <p:sldId id="8118" r:id="rId34"/>
    <p:sldId id="8127" r:id="rId35"/>
    <p:sldId id="8128" r:id="rId36"/>
    <p:sldId id="282" r:id="rId37"/>
    <p:sldId id="283" r:id="rId38"/>
    <p:sldId id="284" r:id="rId39"/>
    <p:sldId id="285" r:id="rId40"/>
    <p:sldId id="286" r:id="rId41"/>
    <p:sldId id="287" r:id="rId42"/>
    <p:sldId id="8129" r:id="rId43"/>
    <p:sldId id="309" r:id="rId44"/>
    <p:sldId id="8130" r:id="rId45"/>
    <p:sldId id="289" r:id="rId46"/>
    <p:sldId id="8131" r:id="rId47"/>
    <p:sldId id="290" r:id="rId48"/>
    <p:sldId id="8133" r:id="rId49"/>
    <p:sldId id="292" r:id="rId50"/>
    <p:sldId id="8134" r:id="rId51"/>
    <p:sldId id="8135" r:id="rId52"/>
    <p:sldId id="8136" r:id="rId53"/>
    <p:sldId id="8137" r:id="rId54"/>
    <p:sldId id="8138" r:id="rId55"/>
    <p:sldId id="8139" r:id="rId56"/>
    <p:sldId id="8140" r:id="rId57"/>
    <p:sldId id="295" r:id="rId58"/>
    <p:sldId id="8143" r:id="rId59"/>
    <p:sldId id="8144" r:id="rId60"/>
    <p:sldId id="8145" r:id="rId61"/>
    <p:sldId id="8146" r:id="rId62"/>
    <p:sldId id="8147" r:id="rId63"/>
    <p:sldId id="8148" r:id="rId64"/>
    <p:sldId id="8149" r:id="rId65"/>
    <p:sldId id="8150" r:id="rId66"/>
    <p:sldId id="8151" r:id="rId67"/>
    <p:sldId id="8152" r:id="rId68"/>
    <p:sldId id="300" r:id="rId69"/>
    <p:sldId id="301" r:id="rId70"/>
    <p:sldId id="8141" r:id="rId71"/>
    <p:sldId id="302" r:id="rId72"/>
    <p:sldId id="303" r:id="rId73"/>
    <p:sldId id="304" r:id="rId74"/>
    <p:sldId id="8142" r:id="rId75"/>
    <p:sldId id="305" r:id="rId76"/>
    <p:sldId id="8161" r:id="rId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1F4E79"/>
    <a:srgbClr val="3C609E"/>
    <a:srgbClr val="F7F7F7"/>
    <a:srgbClr val="5C7E9D"/>
    <a:srgbClr val="FFFFFF"/>
    <a:srgbClr val="507596"/>
    <a:srgbClr val="2F5597"/>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8" autoAdjust="0"/>
    <p:restoredTop sz="74171" autoAdjust="0"/>
  </p:normalViewPr>
  <p:slideViewPr>
    <p:cSldViewPr snapToGrid="0">
      <p:cViewPr varScale="1">
        <p:scale>
          <a:sx n="59" d="100"/>
          <a:sy n="59" d="100"/>
        </p:scale>
        <p:origin x="1548" y="42"/>
      </p:cViewPr>
      <p:guideLst>
        <p:guide orient="horz" pos="2159"/>
        <p:guide pos="2880"/>
      </p:guideLst>
    </p:cSldViewPr>
  </p:slideViewPr>
  <p:outlineViewPr>
    <p:cViewPr>
      <p:scale>
        <a:sx n="33" d="100"/>
        <a:sy n="33" d="100"/>
      </p:scale>
      <p:origin x="0" y="-80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35EB3-135E-49FC-8C9C-73B8400CE9FE}" type="datetimeFigureOut">
              <a:rPr lang="zh-CN" altLang="en-US" smtClean="0"/>
              <a:t>2022/3/21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B32ABF-B823-4987-8368-84C025F49B42}"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948A5-A144-4BF5-9D64-02843AC08950}" type="datetimeFigureOut">
              <a:rPr lang="zh-CN" altLang="en-US" smtClean="0"/>
              <a:t>2022/3/21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B28DAC-CDE1-4958-9BC0-7D202C7FC46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我本人是</a:t>
            </a:r>
            <a:r>
              <a:rPr lang="zh-CN" altLang="en-US" dirty="0">
                <a:latin typeface="微软雅黑" panose="020B0503020204020204" pitchFamily="34" charset="-122"/>
                <a:ea typeface="微软雅黑" panose="020B0503020204020204" pitchFamily="34" charset="-122"/>
              </a:rPr>
              <a:t>吉林大学 人工智能学院 讲师，也是生物与农业工程学院 博士后，</a:t>
            </a:r>
            <a:r>
              <a:rPr lang="zh-CN" altLang="zh-CN" dirty="0">
                <a:latin typeface="微软雅黑" panose="020B0503020204020204" pitchFamily="34" charset="-122"/>
                <a:ea typeface="微软雅黑" panose="020B0503020204020204" pitchFamily="34" charset="-122"/>
              </a:rPr>
              <a:t>在国际</a:t>
            </a:r>
            <a:r>
              <a:rPr lang="zh-CN" altLang="en-US" dirty="0">
                <a:latin typeface="微软雅黑" panose="020B0503020204020204" pitchFamily="34" charset="-122"/>
                <a:ea typeface="微软雅黑" panose="020B0503020204020204" pitchFamily="34" charset="-122"/>
              </a:rPr>
              <a:t>知名</a:t>
            </a:r>
            <a:r>
              <a:rPr lang="zh-CN" altLang="zh-CN" dirty="0">
                <a:latin typeface="微软雅黑" panose="020B0503020204020204" pitchFamily="34" charset="-122"/>
                <a:ea typeface="微软雅黑" panose="020B0503020204020204" pitchFamily="34" charset="-122"/>
              </a:rPr>
              <a:t>杂志和会议上共发表论文</a:t>
            </a:r>
            <a:r>
              <a:rPr lang="en-US" altLang="zh-CN" b="1" dirty="0">
                <a:solidFill>
                  <a:srgbClr val="002E73"/>
                </a:solidFill>
                <a:latin typeface="微软雅黑" panose="020B0503020204020204" pitchFamily="34" charset="-122"/>
                <a:ea typeface="微软雅黑" panose="020B0503020204020204" pitchFamily="34" charset="-122"/>
              </a:rPr>
              <a:t>25</a:t>
            </a:r>
            <a:r>
              <a:rPr lang="zh-CN" altLang="zh-CN" b="1" dirty="0">
                <a:solidFill>
                  <a:srgbClr val="002E73"/>
                </a:solidFill>
                <a:latin typeface="微软雅黑" panose="020B0503020204020204" pitchFamily="34" charset="-122"/>
                <a:ea typeface="微软雅黑" panose="020B0503020204020204" pitchFamily="34" charset="-122"/>
              </a:rPr>
              <a:t>篇</a:t>
            </a:r>
            <a:r>
              <a:rPr lang="zh-CN" altLang="zh-CN" dirty="0">
                <a:latin typeface="微软雅黑" panose="020B0503020204020204" pitchFamily="34" charset="-122"/>
                <a:ea typeface="微软雅黑" panose="020B0503020204020204" pitchFamily="34" charset="-122"/>
              </a:rPr>
              <a:t>，其中</a:t>
            </a:r>
            <a:r>
              <a:rPr lang="en-US" altLang="zh-CN" dirty="0">
                <a:latin typeface="微软雅黑" panose="020B0503020204020204" pitchFamily="34" charset="-122"/>
                <a:ea typeface="微软雅黑" panose="020B0503020204020204" pitchFamily="34" charset="-122"/>
              </a:rPr>
              <a:t>CCF A</a:t>
            </a:r>
            <a:r>
              <a:rPr lang="zh-CN" altLang="zh-CN" dirty="0">
                <a:latin typeface="微软雅黑" panose="020B0503020204020204" pitchFamily="34" charset="-122"/>
                <a:ea typeface="微软雅黑" panose="020B0503020204020204" pitchFamily="34" charset="-122"/>
              </a:rPr>
              <a:t>类检索论文</a:t>
            </a:r>
            <a:r>
              <a:rPr lang="en-US" altLang="zh-CN" dirty="0">
                <a:latin typeface="微软雅黑" panose="020B0503020204020204" pitchFamily="34" charset="-122"/>
                <a:ea typeface="微软雅黑" panose="020B0503020204020204" pitchFamily="34" charset="-122"/>
              </a:rPr>
              <a:t>3</a:t>
            </a:r>
            <a:r>
              <a:rPr lang="zh-CN" altLang="zh-CN" dirty="0">
                <a:latin typeface="微软雅黑" panose="020B0503020204020204" pitchFamily="34" charset="-122"/>
                <a:ea typeface="微软雅黑" panose="020B0503020204020204" pitchFamily="34" charset="-122"/>
              </a:rPr>
              <a:t>篇</a:t>
            </a:r>
            <a:r>
              <a:rPr lang="zh-CN" altLang="en-US" dirty="0">
                <a:latin typeface="微软雅黑" panose="020B0503020204020204" pitchFamily="34" charset="-122"/>
                <a:ea typeface="微软雅黑" panose="020B0503020204020204" pitchFamily="34" charset="-122"/>
              </a:rPr>
              <a:t>（</a:t>
            </a:r>
            <a:r>
              <a:rPr lang="en-US" altLang="zh-CN" b="1" dirty="0">
                <a:solidFill>
                  <a:srgbClr val="002E73"/>
                </a:solidFill>
                <a:latin typeface="微软雅黑" panose="020B0503020204020204" pitchFamily="34" charset="-122"/>
                <a:ea typeface="微软雅黑" panose="020B0503020204020204" pitchFamily="34" charset="-122"/>
              </a:rPr>
              <a:t>ACL</a:t>
            </a:r>
            <a:r>
              <a:rPr lang="zh-CN" altLang="en-US" b="1" dirty="0">
                <a:solidFill>
                  <a:srgbClr val="002E73"/>
                </a:solidFill>
                <a:latin typeface="微软雅黑" panose="020B0503020204020204" pitchFamily="34" charset="-122"/>
                <a:ea typeface="微软雅黑" panose="020B0503020204020204" pitchFamily="34" charset="-122"/>
              </a:rPr>
              <a:t>、</a:t>
            </a:r>
            <a:r>
              <a:rPr lang="en-US" altLang="zh-CN" b="1" dirty="0">
                <a:solidFill>
                  <a:srgbClr val="002E73"/>
                </a:solidFill>
                <a:latin typeface="微软雅黑" panose="020B0503020204020204" pitchFamily="34" charset="-122"/>
                <a:ea typeface="微软雅黑" panose="020B0503020204020204" pitchFamily="34" charset="-122"/>
              </a:rPr>
              <a:t>AAAI</a:t>
            </a:r>
            <a:r>
              <a:rPr lang="zh-CN" altLang="en-US" b="1" dirty="0">
                <a:solidFill>
                  <a:srgbClr val="002E73"/>
                </a:solidFill>
                <a:latin typeface="微软雅黑" panose="020B0503020204020204" pitchFamily="34" charset="-122"/>
                <a:ea typeface="微软雅黑" panose="020B0503020204020204" pitchFamily="34" charset="-122"/>
              </a:rPr>
              <a:t>、</a:t>
            </a:r>
            <a:r>
              <a:rPr lang="en-US" altLang="zh-CN" b="1" dirty="0">
                <a:solidFill>
                  <a:srgbClr val="002E73"/>
                </a:solidFill>
                <a:latin typeface="微软雅黑" panose="020B0503020204020204" pitchFamily="34" charset="-122"/>
                <a:ea typeface="微软雅黑" panose="020B0503020204020204" pitchFamily="34" charset="-122"/>
              </a:rPr>
              <a:t>WWW</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SCI</a:t>
            </a:r>
            <a:r>
              <a:rPr lang="zh-CN" altLang="zh-CN" dirty="0">
                <a:latin typeface="微软雅黑" panose="020B0503020204020204" pitchFamily="34" charset="-122"/>
                <a:ea typeface="微软雅黑" panose="020B0503020204020204" pitchFamily="34" charset="-122"/>
              </a:rPr>
              <a:t>检索论文</a:t>
            </a:r>
            <a:r>
              <a:rPr lang="en-US" altLang="zh-CN" dirty="0">
                <a:latin typeface="微软雅黑" panose="020B0503020204020204" pitchFamily="34" charset="-122"/>
                <a:ea typeface="微软雅黑" panose="020B0503020204020204" pitchFamily="34" charset="-122"/>
              </a:rPr>
              <a:t>11</a:t>
            </a:r>
            <a:r>
              <a:rPr lang="zh-CN" altLang="zh-CN" dirty="0">
                <a:latin typeface="微软雅黑" panose="020B0503020204020204" pitchFamily="34" charset="-122"/>
                <a:ea typeface="微软雅黑" panose="020B0503020204020204" pitchFamily="34" charset="-122"/>
              </a:rPr>
              <a:t>篇</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软件著作权</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项</a:t>
            </a:r>
            <a:r>
              <a:rPr lang="zh-CN" altLang="en-US" dirty="0">
                <a:latin typeface="微软雅黑" panose="020B0503020204020204" pitchFamily="34" charset="-122"/>
                <a:ea typeface="微软雅黑" panose="020B0503020204020204" pitchFamily="34" charset="-122"/>
              </a:rPr>
              <a:t>，并主持及参与多项</a:t>
            </a:r>
            <a:r>
              <a:rPr lang="zh-CN" altLang="en-US" b="1" dirty="0">
                <a:solidFill>
                  <a:srgbClr val="002E73"/>
                </a:solidFill>
                <a:latin typeface="微软雅黑" panose="020B0503020204020204" pitchFamily="34" charset="-122"/>
                <a:ea typeface="微软雅黑" panose="020B0503020204020204" pitchFamily="34" charset="-122"/>
              </a:rPr>
              <a:t>国家科学自然基金项目</a:t>
            </a:r>
            <a:r>
              <a:rPr lang="zh-CN" altLang="en-US" dirty="0">
                <a:latin typeface="微软雅黑" panose="020B0503020204020204" pitchFamily="34" charset="-122"/>
                <a:ea typeface="微软雅黑" panose="020B0503020204020204" pitchFamily="34" charset="-122"/>
              </a:rPr>
              <a:t>、</a:t>
            </a:r>
            <a:r>
              <a:rPr lang="zh-CN" altLang="en-US" b="1" dirty="0">
                <a:solidFill>
                  <a:srgbClr val="002E73"/>
                </a:solidFill>
                <a:latin typeface="微软雅黑" panose="020B0503020204020204" pitchFamily="34" charset="-122"/>
                <a:ea typeface="微软雅黑" panose="020B0503020204020204" pitchFamily="34" charset="-122"/>
              </a:rPr>
              <a:t>国防科研项目及横向项目，</a:t>
            </a:r>
            <a:r>
              <a:rPr lang="zh-CN" altLang="en-US" dirty="0">
                <a:latin typeface="微软雅黑" panose="020B0503020204020204" pitchFamily="34" charset="-122"/>
                <a:ea typeface="微软雅黑" panose="020B0503020204020204" pitchFamily="34" charset="-122"/>
              </a:rPr>
              <a:t>主要研究兴趣：</a:t>
            </a:r>
            <a:r>
              <a:rPr lang="zh-CN" altLang="zh-CN" b="1" dirty="0">
                <a:solidFill>
                  <a:schemeClr val="accent1">
                    <a:lumMod val="50000"/>
                  </a:schemeClr>
                </a:solidFill>
                <a:latin typeface="微软雅黑" panose="020B0503020204020204" pitchFamily="34" charset="-122"/>
                <a:ea typeface="微软雅黑" panose="020B0503020204020204" pitchFamily="34" charset="-122"/>
              </a:rPr>
              <a:t>自然语言处理</a:t>
            </a:r>
            <a:r>
              <a:rPr lang="zh-CN" altLang="en-US" dirty="0">
                <a:latin typeface="微软雅黑" panose="020B0503020204020204" pitchFamily="34" charset="-122"/>
                <a:ea typeface="微软雅黑" panose="020B0503020204020204" pitchFamily="34" charset="-122"/>
              </a:rPr>
              <a:t>；</a:t>
            </a:r>
            <a:r>
              <a:rPr lang="zh-CN" altLang="en-US" dirty="0">
                <a:solidFill>
                  <a:schemeClr val="accent1">
                    <a:lumMod val="50000"/>
                  </a:schemeClr>
                </a:solidFill>
                <a:latin typeface="微软雅黑" panose="020B0503020204020204" pitchFamily="34" charset="-122"/>
                <a:ea typeface="微软雅黑" panose="020B0503020204020204" pitchFamily="34" charset="-122"/>
              </a:rPr>
              <a:t>数据挖掘</a:t>
            </a:r>
            <a:r>
              <a:rPr lang="zh-CN" altLang="en-US" dirty="0">
                <a:latin typeface="微软雅黑" panose="020B0503020204020204" pitchFamily="34" charset="-122"/>
                <a:ea typeface="微软雅黑" panose="020B0503020204020204" pitchFamily="34" charset="-122"/>
              </a:rPr>
              <a:t>；</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群智能</a:t>
            </a:r>
          </a:p>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t>1</a:t>
            </a:fld>
            <a:endParaRPr lang="zh-CN" altLang="en-US"/>
          </a:p>
        </p:txBody>
      </p:sp>
    </p:spTree>
    <p:extLst>
      <p:ext uri="{BB962C8B-B14F-4D97-AF65-F5344CB8AC3E}">
        <p14:creationId xmlns:p14="http://schemas.microsoft.com/office/powerpoint/2010/main" val="2134641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BASIC </a:t>
            </a:r>
            <a:r>
              <a:rPr lang="zh-CN" altLang="en-US" dirty="0"/>
              <a:t>语言是在 </a:t>
            </a:r>
            <a:r>
              <a:rPr lang="en-US" altLang="zh-CN" dirty="0"/>
              <a:t>20 </a:t>
            </a:r>
            <a:r>
              <a:rPr lang="zh-CN" altLang="en-US" dirty="0"/>
              <a:t>世纪 </a:t>
            </a:r>
            <a:r>
              <a:rPr lang="en-US" altLang="zh-CN" dirty="0"/>
              <a:t>60 </a:t>
            </a:r>
            <a:r>
              <a:rPr lang="zh-CN" altLang="en-US" dirty="0"/>
              <a:t>年代初为适应分时系统而研制的一种交互式语言，可用于一般的数值计算与事务处理。</a:t>
            </a:r>
            <a:r>
              <a:rPr lang="en-US" altLang="zh-CN" dirty="0"/>
              <a:t>BASIC </a:t>
            </a:r>
            <a:r>
              <a:rPr lang="zh-CN" altLang="en-US" dirty="0"/>
              <a:t>语言结构简单，易学易用，并且具有交互能力，成为许多初学者学习程序设计的入门语言。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333333"/>
                </a:solidFill>
                <a:effectLst/>
                <a:latin typeface="Helvetica Neue"/>
              </a:rPr>
              <a:t>结构化程序设计和软件工程的思想日益为人们所接受和欣赏。在它们的影响下，先后出现了一些很有影响的结构化语言，这些结构化语言直接支持结构化的控制结构，具有很强的过程结构和数据结构能力，自顶向下，分而治之</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BASIC </a:t>
            </a:r>
            <a:r>
              <a:rPr lang="zh-CN" altLang="en-US" dirty="0"/>
              <a:t>语言是在 </a:t>
            </a:r>
            <a:r>
              <a:rPr lang="en-US" altLang="zh-CN" dirty="0"/>
              <a:t>20 </a:t>
            </a:r>
            <a:r>
              <a:rPr lang="zh-CN" altLang="en-US" dirty="0"/>
              <a:t>世纪 </a:t>
            </a:r>
            <a:r>
              <a:rPr lang="en-US" altLang="zh-CN" dirty="0"/>
              <a:t>60 </a:t>
            </a:r>
            <a:r>
              <a:rPr lang="zh-CN" altLang="en-US" dirty="0"/>
              <a:t>年代初为适应分时系统而研制的一种交互式语言，可用于一般的数值计算与事务处理。</a:t>
            </a:r>
            <a:r>
              <a:rPr lang="en-US" altLang="zh-CN" dirty="0"/>
              <a:t>BASIC </a:t>
            </a:r>
            <a:r>
              <a:rPr lang="zh-CN" altLang="en-US" dirty="0"/>
              <a:t>语言结构简单，易学易用，并且具有交互能力，成为许多初学者学习程序设计的入门语言。</a:t>
            </a:r>
          </a:p>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BASIC </a:t>
            </a:r>
            <a:r>
              <a:rPr lang="zh-CN" altLang="en-US" dirty="0"/>
              <a:t>语言是在 </a:t>
            </a:r>
            <a:r>
              <a:rPr lang="en-US" altLang="zh-CN" dirty="0"/>
              <a:t>20 </a:t>
            </a:r>
            <a:r>
              <a:rPr lang="zh-CN" altLang="en-US" dirty="0"/>
              <a:t>世纪 </a:t>
            </a:r>
            <a:r>
              <a:rPr lang="en-US" altLang="zh-CN" dirty="0"/>
              <a:t>60 </a:t>
            </a:r>
            <a:r>
              <a:rPr lang="zh-CN" altLang="en-US" dirty="0"/>
              <a:t>年代初为适应分时系统而研制的一种交互式语言，可用于一般的数值计算与事务处理。</a:t>
            </a:r>
            <a:r>
              <a:rPr lang="en-US" altLang="zh-CN" dirty="0"/>
              <a:t>BASIC </a:t>
            </a:r>
            <a:r>
              <a:rPr lang="zh-CN" altLang="en-US" dirty="0"/>
              <a:t>语言结构简单，易学易用，并且具有交互能力，成为许多初学者学习程序设计的入门语言。</a:t>
            </a:r>
          </a:p>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BASIC </a:t>
            </a:r>
            <a:r>
              <a:rPr lang="zh-CN" altLang="en-US" dirty="0"/>
              <a:t>语言是在 </a:t>
            </a:r>
            <a:r>
              <a:rPr lang="en-US" altLang="zh-CN" dirty="0"/>
              <a:t>20 </a:t>
            </a:r>
            <a:r>
              <a:rPr lang="zh-CN" altLang="en-US" dirty="0"/>
              <a:t>世纪 </a:t>
            </a:r>
            <a:r>
              <a:rPr lang="en-US" altLang="zh-CN" dirty="0"/>
              <a:t>60 </a:t>
            </a:r>
            <a:r>
              <a:rPr lang="zh-CN" altLang="en-US" dirty="0"/>
              <a:t>年代初为适应分时系统而研制的一种交互式语言，可用于一般的数值计算与事务处理。</a:t>
            </a:r>
            <a:r>
              <a:rPr lang="en-US" altLang="zh-CN" dirty="0"/>
              <a:t>BASIC </a:t>
            </a:r>
            <a:r>
              <a:rPr lang="zh-CN" altLang="en-US" dirty="0"/>
              <a:t>语言结构简单，易学易用，并且具有交互能力，成为许多初学者学习程序设计的入门语言。</a:t>
            </a:r>
          </a:p>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BASIC </a:t>
            </a:r>
            <a:r>
              <a:rPr lang="zh-CN" altLang="en-US" dirty="0"/>
              <a:t>语言是在 </a:t>
            </a:r>
            <a:r>
              <a:rPr lang="en-US" altLang="zh-CN" dirty="0"/>
              <a:t>20 </a:t>
            </a:r>
            <a:r>
              <a:rPr lang="zh-CN" altLang="en-US" dirty="0"/>
              <a:t>世纪 </a:t>
            </a:r>
            <a:r>
              <a:rPr lang="en-US" altLang="zh-CN" dirty="0"/>
              <a:t>60 </a:t>
            </a:r>
            <a:r>
              <a:rPr lang="zh-CN" altLang="en-US" dirty="0"/>
              <a:t>年代初为适应分时系统而研制的一种交互式语言，可用于一般的数值计算与事务处理。</a:t>
            </a:r>
            <a:r>
              <a:rPr lang="en-US" altLang="zh-CN" dirty="0"/>
              <a:t>BASIC </a:t>
            </a:r>
            <a:r>
              <a:rPr lang="zh-CN" altLang="en-US" dirty="0"/>
              <a:t>语言结构简单，易学易用，并且具有交互能力，成为许多初学者学习程序设计的入门语言。</a:t>
            </a:r>
          </a:p>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程序设计语言是用于编写程序的，</a:t>
            </a:r>
          </a:p>
        </p:txBody>
      </p:sp>
      <p:sp>
        <p:nvSpPr>
          <p:cNvPr id="4" name="灯片编号占位符 3"/>
          <p:cNvSpPr>
            <a:spLocks noGrp="1"/>
          </p:cNvSpPr>
          <p:nvPr>
            <p:ph type="sldNum" sz="quarter" idx="5"/>
          </p:nvPr>
        </p:nvSpPr>
        <p:spPr/>
        <p:txBody>
          <a:bodyPr/>
          <a:lstStyle/>
          <a:p>
            <a:fld id="{48B28DAC-CDE1-4958-9BC0-7D202C7FC468}" type="slidenum">
              <a:rPr lang="zh-CN" altLang="en-US" smtClean="0"/>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日记 记叙文 小说</a:t>
            </a:r>
          </a:p>
        </p:txBody>
      </p:sp>
      <p:sp>
        <p:nvSpPr>
          <p:cNvPr id="4" name="灯片编号占位符 3"/>
          <p:cNvSpPr>
            <a:spLocks noGrp="1"/>
          </p:cNvSpPr>
          <p:nvPr>
            <p:ph type="sldNum" sz="quarter" idx="5"/>
          </p:nvPr>
        </p:nvSpPr>
        <p:spPr/>
        <p:txBody>
          <a:bodyPr/>
          <a:lstStyle/>
          <a:p>
            <a:fld id="{48B28DAC-CDE1-4958-9BC0-7D202C7FC468}"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日记 记叙文 小说</a:t>
            </a:r>
          </a:p>
        </p:txBody>
      </p:sp>
      <p:sp>
        <p:nvSpPr>
          <p:cNvPr id="4" name="灯片编号占位符 3"/>
          <p:cNvSpPr>
            <a:spLocks noGrp="1"/>
          </p:cNvSpPr>
          <p:nvPr>
            <p:ph type="sldNum" sz="quarter" idx="5"/>
          </p:nvPr>
        </p:nvSpPr>
        <p:spPr/>
        <p:txBody>
          <a:bodyPr/>
          <a:lstStyle/>
          <a:p>
            <a:fld id="{48B28DAC-CDE1-4958-9BC0-7D202C7FC468}" type="slidenum">
              <a:rPr lang="zh-CN" altLang="en-US" smtClean="0"/>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日记 记叙文 小说</a:t>
            </a:r>
          </a:p>
        </p:txBody>
      </p:sp>
      <p:sp>
        <p:nvSpPr>
          <p:cNvPr id="4" name="灯片编号占位符 3"/>
          <p:cNvSpPr>
            <a:spLocks noGrp="1"/>
          </p:cNvSpPr>
          <p:nvPr>
            <p:ph type="sldNum" sz="quarter" idx="5"/>
          </p:nvPr>
        </p:nvSpPr>
        <p:spPr/>
        <p:txBody>
          <a:bodyPr/>
          <a:lstStyle/>
          <a:p>
            <a:fld id="{48B28DAC-CDE1-4958-9BC0-7D202C7FC468}" type="slidenum">
              <a:rPr lang="zh-CN" altLang="en-US" smtClean="0"/>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日记 记叙文 小说</a:t>
            </a:r>
          </a:p>
        </p:txBody>
      </p:sp>
      <p:sp>
        <p:nvSpPr>
          <p:cNvPr id="4" name="灯片编号占位符 3"/>
          <p:cNvSpPr>
            <a:spLocks noGrp="1"/>
          </p:cNvSpPr>
          <p:nvPr>
            <p:ph type="sldNum" sz="quarter" idx="5"/>
          </p:nvPr>
        </p:nvSpPr>
        <p:spPr/>
        <p:txBody>
          <a:bodyPr/>
          <a:lstStyle/>
          <a:p>
            <a:fld id="{48B28DAC-CDE1-4958-9BC0-7D202C7FC468}" type="slidenum">
              <a:rPr lang="zh-CN" altLang="en-US" smtClean="0"/>
              <a:t>25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日记 记叙文 小说</a:t>
            </a:r>
          </a:p>
        </p:txBody>
      </p:sp>
      <p:sp>
        <p:nvSpPr>
          <p:cNvPr id="4" name="灯片编号占位符 3"/>
          <p:cNvSpPr>
            <a:spLocks noGrp="1"/>
          </p:cNvSpPr>
          <p:nvPr>
            <p:ph type="sldNum" sz="quarter" idx="5"/>
          </p:nvPr>
        </p:nvSpPr>
        <p:spPr/>
        <p:txBody>
          <a:bodyPr/>
          <a:lstStyle/>
          <a:p>
            <a:fld id="{48B28DAC-CDE1-4958-9BC0-7D202C7FC468}" type="slidenum">
              <a:rPr lang="zh-CN" altLang="en-US" smtClean="0"/>
              <a:t>26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对象和类的关系 实例化</a:t>
            </a:r>
          </a:p>
        </p:txBody>
      </p:sp>
      <p:sp>
        <p:nvSpPr>
          <p:cNvPr id="4" name="灯片编号占位符 3"/>
          <p:cNvSpPr>
            <a:spLocks noGrp="1"/>
          </p:cNvSpPr>
          <p:nvPr>
            <p:ph type="sldNum" sz="quarter" idx="5"/>
          </p:nvPr>
        </p:nvSpPr>
        <p:spPr/>
        <p:txBody>
          <a:bodyPr/>
          <a:lstStyle/>
          <a:p>
            <a:fld id="{48B28DAC-CDE1-4958-9BC0-7D202C7FC468}" type="slidenum">
              <a:rPr lang="zh-CN" altLang="en-US" smtClean="0"/>
              <a:t>27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日记 记叙文 小说</a:t>
            </a:r>
          </a:p>
        </p:txBody>
      </p:sp>
      <p:sp>
        <p:nvSpPr>
          <p:cNvPr id="4" name="灯片编号占位符 3"/>
          <p:cNvSpPr>
            <a:spLocks noGrp="1"/>
          </p:cNvSpPr>
          <p:nvPr>
            <p:ph type="sldNum" sz="quarter" idx="5"/>
          </p:nvPr>
        </p:nvSpPr>
        <p:spPr/>
        <p:txBody>
          <a:bodyPr/>
          <a:lstStyle/>
          <a:p>
            <a:fld id="{48B28DAC-CDE1-4958-9BC0-7D202C7FC468}" type="slidenum">
              <a:rPr lang="zh-CN" altLang="en-US" smtClean="0"/>
              <a:t>28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类和类的特殊关系</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B28DAC-CDE1-4958-9BC0-7D202C7FC46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29</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类和类的特殊关系</a:t>
            </a:r>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B28DAC-CDE1-4958-9BC0-7D202C7FC46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30</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日记 记叙文 小说</a:t>
            </a:r>
          </a:p>
        </p:txBody>
      </p:sp>
      <p:sp>
        <p:nvSpPr>
          <p:cNvPr id="4" name="灯片编号占位符 3"/>
          <p:cNvSpPr>
            <a:spLocks noGrp="1"/>
          </p:cNvSpPr>
          <p:nvPr>
            <p:ph type="sldNum" sz="quarter" idx="5"/>
          </p:nvPr>
        </p:nvSpPr>
        <p:spPr/>
        <p:txBody>
          <a:bodyPr/>
          <a:lstStyle/>
          <a:p>
            <a:fld id="{48B28DAC-CDE1-4958-9BC0-7D202C7FC468}" type="slidenum">
              <a:rPr lang="zh-CN" altLang="en-US" smtClean="0"/>
              <a:t>31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日记 记叙文 小说</a:t>
            </a:r>
          </a:p>
        </p:txBody>
      </p:sp>
      <p:sp>
        <p:nvSpPr>
          <p:cNvPr id="4" name="灯片编号占位符 3"/>
          <p:cNvSpPr>
            <a:spLocks noGrp="1"/>
          </p:cNvSpPr>
          <p:nvPr>
            <p:ph type="sldNum" sz="quarter" idx="5"/>
          </p:nvPr>
        </p:nvSpPr>
        <p:spPr/>
        <p:txBody>
          <a:bodyPr/>
          <a:lstStyle/>
          <a:p>
            <a:fld id="{48B28DAC-CDE1-4958-9BC0-7D202C7FC468}" type="slidenum">
              <a:rPr lang="zh-CN" altLang="en-US" smtClean="0"/>
              <a:t>32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333333"/>
                </a:solidFill>
                <a:effectLst/>
                <a:latin typeface="Helvetica Neue"/>
              </a:rPr>
              <a:t>普度大学终身教授</a:t>
            </a:r>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日记 记叙文 小说</a:t>
            </a:r>
          </a:p>
        </p:txBody>
      </p:sp>
      <p:sp>
        <p:nvSpPr>
          <p:cNvPr id="4" name="灯片编号占位符 3"/>
          <p:cNvSpPr>
            <a:spLocks noGrp="1"/>
          </p:cNvSpPr>
          <p:nvPr>
            <p:ph type="sldNum" sz="quarter" idx="5"/>
          </p:nvPr>
        </p:nvSpPr>
        <p:spPr/>
        <p:txBody>
          <a:bodyPr/>
          <a:lstStyle/>
          <a:p>
            <a:fld id="{48B28DAC-CDE1-4958-9BC0-7D202C7FC468}" type="slidenum">
              <a:rPr lang="zh-CN" altLang="en-US" smtClean="0"/>
              <a:t>33</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4BD30A54-8A70-4E0D-BE97-DDE08B23DCA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35</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1C0E3BA0-4C19-4D7B-B5D8-30B5C9FB6D1D}"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36</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49155" name="Rectangle 2"/>
          <p:cNvSpPr>
            <a:spLocks noGrp="1" noRot="1" noChangeAspect="1" noChangeArrowheads="1" noTextEdit="1"/>
          </p:cNvSpPr>
          <p:nvPr>
            <p:ph type="sldImg"/>
          </p:nvPr>
        </p:nvSpPr>
        <p:spPr/>
      </p:sp>
      <p:sp>
        <p:nvSpPr>
          <p:cNvPr id="4915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AE51AC80-F78B-4D1E-8036-631358F905EC}"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37</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51203" name="Rectangle 2"/>
          <p:cNvSpPr>
            <a:spLocks noGrp="1" noRot="1" noChangeAspect="1" noChangeArrowheads="1" noTextEdit="1"/>
          </p:cNvSpPr>
          <p:nvPr>
            <p:ph type="sldImg"/>
          </p:nvPr>
        </p:nvSpPr>
        <p:spPr/>
      </p:sp>
      <p:sp>
        <p:nvSpPr>
          <p:cNvPr id="5120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67B3895F-E443-4EC9-AF57-646F79391163}"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38</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10B60649-27E7-4BB4-AFC8-181E281CC75E}"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39</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55299" name="Rectangle 2"/>
          <p:cNvSpPr>
            <a:spLocks noGrp="1" noRot="1" noChangeAspect="1" noChangeArrowheads="1" noTextEdit="1"/>
          </p:cNvSpPr>
          <p:nvPr>
            <p:ph type="sldImg"/>
          </p:nvPr>
        </p:nvSpPr>
        <p:spPr/>
      </p:sp>
      <p:sp>
        <p:nvSpPr>
          <p:cNvPr id="5530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8E4A4030-6C71-4540-9D6C-DD27E0FD75D3}"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40</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57347" name="Rectangle 2"/>
          <p:cNvSpPr>
            <a:spLocks noGrp="1" noRot="1" noChangeAspect="1" noChangeArrowheads="1" noTextEdit="1"/>
          </p:cNvSpPr>
          <p:nvPr>
            <p:ph type="sldImg"/>
          </p:nvPr>
        </p:nvSpPr>
        <p:spPr/>
      </p:sp>
      <p:sp>
        <p:nvSpPr>
          <p:cNvPr id="5734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1D64262-5D7E-4B06-B835-553987DF8998}"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42</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59395" name="Rectangle 2"/>
          <p:cNvSpPr>
            <a:spLocks noGrp="1" noRot="1" noChangeAspect="1" noChangeArrowheads="1" noTextEdit="1"/>
          </p:cNvSpPr>
          <p:nvPr>
            <p:ph type="sldImg"/>
          </p:nvPr>
        </p:nvSpPr>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1D64262-5D7E-4B06-B835-553987DF8998}"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43</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59395" name="Rectangle 2"/>
          <p:cNvSpPr>
            <a:spLocks noGrp="1" noRot="1" noChangeAspect="1" noChangeArrowheads="1" noTextEdit="1"/>
          </p:cNvSpPr>
          <p:nvPr>
            <p:ph type="sldImg"/>
          </p:nvPr>
        </p:nvSpPr>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8D845F76-527A-44ED-BFA8-E553BB7274F9}"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44</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3491" name="Rectangle 2"/>
          <p:cNvSpPr>
            <a:spLocks noGrp="1" noRot="1" noChangeAspect="1" noChangeArrowheads="1" noTextEdit="1"/>
          </p:cNvSpPr>
          <p:nvPr>
            <p:ph type="sldImg"/>
          </p:nvPr>
        </p:nvSpPr>
        <p:spPr/>
      </p:sp>
      <p:sp>
        <p:nvSpPr>
          <p:cNvPr id="6349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dirty="0"/>
              <a:t>物理实现：通电不通电 电压高低</a:t>
            </a:r>
            <a:endParaRPr lang="en-US" altLang="zh-CN" dirty="0"/>
          </a:p>
          <a:p>
            <a:pPr eaLnBrk="1" hangingPunct="1"/>
            <a:r>
              <a:rPr lang="zh-CN" altLang="en-US" dirty="0"/>
              <a:t>二进制数 以加法为例，只需要定义</a:t>
            </a:r>
            <a:r>
              <a:rPr lang="en-US" altLang="zh-CN" dirty="0"/>
              <a:t>3</a:t>
            </a:r>
            <a:r>
              <a:rPr lang="zh-CN" altLang="en-US" dirty="0"/>
              <a:t>种预算 </a:t>
            </a:r>
            <a:r>
              <a:rPr lang="en-US" altLang="zh-CN" dirty="0"/>
              <a:t>1+1,1+0, 0+0</a:t>
            </a:r>
            <a:r>
              <a:rPr lang="zh-CN" altLang="en-US" dirty="0"/>
              <a:t> </a:t>
            </a:r>
            <a:endParaRPr lang="en-US" altLang="zh-CN" dirty="0"/>
          </a:p>
          <a:p>
            <a:pPr eaLnBrk="1" hangingPunct="1"/>
            <a:r>
              <a:rPr lang="zh-CN" altLang="en-US" dirty="0"/>
              <a:t>十进制 </a:t>
            </a:r>
            <a:r>
              <a:rPr lang="en-US" altLang="zh-CN" dirty="0"/>
              <a:t>55</a:t>
            </a:r>
            <a:r>
              <a:rPr lang="zh-CN" altLang="en-US" dirty="0"/>
              <a:t>种</a:t>
            </a:r>
            <a:endParaRPr lang="en-US" altLang="zh-CN" dirty="0"/>
          </a:p>
          <a:p>
            <a:pPr eaLnBrk="1" hangingPunct="1"/>
            <a:r>
              <a:rPr lang="zh-CN" altLang="en-US" dirty="0"/>
              <a:t>冯诺依曼机  通用性强 数字运算</a:t>
            </a:r>
            <a:r>
              <a:rPr lang="en-US" altLang="zh-CN" dirty="0"/>
              <a:t>=</a:t>
            </a:r>
            <a:r>
              <a:rPr lang="zh-CN" altLang="en-US" dirty="0"/>
              <a:t>逻辑云算</a:t>
            </a:r>
            <a:endParaRPr lang="en-US" altLang="zh-CN" dirty="0"/>
          </a:p>
          <a:p>
            <a:pPr eaLnBrk="1" hangingPunct="1"/>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我本人是</a:t>
            </a:r>
            <a:r>
              <a:rPr lang="zh-CN" altLang="en-US" dirty="0">
                <a:latin typeface="微软雅黑" panose="020B0503020204020204" pitchFamily="34" charset="-122"/>
                <a:ea typeface="微软雅黑" panose="020B0503020204020204" pitchFamily="34" charset="-122"/>
              </a:rPr>
              <a:t>吉林大学 人工智能学院 讲师，也是生物与农业工程学院 博士后，</a:t>
            </a:r>
            <a:r>
              <a:rPr lang="zh-CN" altLang="zh-CN" dirty="0">
                <a:latin typeface="微软雅黑" panose="020B0503020204020204" pitchFamily="34" charset="-122"/>
                <a:ea typeface="微软雅黑" panose="020B0503020204020204" pitchFamily="34" charset="-122"/>
              </a:rPr>
              <a:t>在国际</a:t>
            </a:r>
            <a:r>
              <a:rPr lang="zh-CN" altLang="en-US" dirty="0">
                <a:latin typeface="微软雅黑" panose="020B0503020204020204" pitchFamily="34" charset="-122"/>
                <a:ea typeface="微软雅黑" panose="020B0503020204020204" pitchFamily="34" charset="-122"/>
              </a:rPr>
              <a:t>知名</a:t>
            </a:r>
            <a:r>
              <a:rPr lang="zh-CN" altLang="zh-CN" dirty="0">
                <a:latin typeface="微软雅黑" panose="020B0503020204020204" pitchFamily="34" charset="-122"/>
                <a:ea typeface="微软雅黑" panose="020B0503020204020204" pitchFamily="34" charset="-122"/>
              </a:rPr>
              <a:t>杂志和会议上共发表论文</a:t>
            </a:r>
            <a:r>
              <a:rPr lang="en-US" altLang="zh-CN" b="1" dirty="0">
                <a:solidFill>
                  <a:srgbClr val="002E73"/>
                </a:solidFill>
                <a:latin typeface="微软雅黑" panose="020B0503020204020204" pitchFamily="34" charset="-122"/>
                <a:ea typeface="微软雅黑" panose="020B0503020204020204" pitchFamily="34" charset="-122"/>
              </a:rPr>
              <a:t>25</a:t>
            </a:r>
            <a:r>
              <a:rPr lang="zh-CN" altLang="zh-CN" b="1" dirty="0">
                <a:solidFill>
                  <a:srgbClr val="002E73"/>
                </a:solidFill>
                <a:latin typeface="微软雅黑" panose="020B0503020204020204" pitchFamily="34" charset="-122"/>
                <a:ea typeface="微软雅黑" panose="020B0503020204020204" pitchFamily="34" charset="-122"/>
              </a:rPr>
              <a:t>篇</a:t>
            </a:r>
            <a:r>
              <a:rPr lang="zh-CN" altLang="zh-CN" dirty="0">
                <a:latin typeface="微软雅黑" panose="020B0503020204020204" pitchFamily="34" charset="-122"/>
                <a:ea typeface="微软雅黑" panose="020B0503020204020204" pitchFamily="34" charset="-122"/>
              </a:rPr>
              <a:t>，其中</a:t>
            </a:r>
            <a:r>
              <a:rPr lang="en-US" altLang="zh-CN" dirty="0">
                <a:latin typeface="微软雅黑" panose="020B0503020204020204" pitchFamily="34" charset="-122"/>
                <a:ea typeface="微软雅黑" panose="020B0503020204020204" pitchFamily="34" charset="-122"/>
              </a:rPr>
              <a:t>CCF A</a:t>
            </a:r>
            <a:r>
              <a:rPr lang="zh-CN" altLang="zh-CN" dirty="0">
                <a:latin typeface="微软雅黑" panose="020B0503020204020204" pitchFamily="34" charset="-122"/>
                <a:ea typeface="微软雅黑" panose="020B0503020204020204" pitchFamily="34" charset="-122"/>
              </a:rPr>
              <a:t>类检索论文</a:t>
            </a:r>
            <a:r>
              <a:rPr lang="en-US" altLang="zh-CN" dirty="0">
                <a:latin typeface="微软雅黑" panose="020B0503020204020204" pitchFamily="34" charset="-122"/>
                <a:ea typeface="微软雅黑" panose="020B0503020204020204" pitchFamily="34" charset="-122"/>
              </a:rPr>
              <a:t>3</a:t>
            </a:r>
            <a:r>
              <a:rPr lang="zh-CN" altLang="zh-CN" dirty="0">
                <a:latin typeface="微软雅黑" panose="020B0503020204020204" pitchFamily="34" charset="-122"/>
                <a:ea typeface="微软雅黑" panose="020B0503020204020204" pitchFamily="34" charset="-122"/>
              </a:rPr>
              <a:t>篇</a:t>
            </a:r>
            <a:r>
              <a:rPr lang="zh-CN" altLang="en-US" dirty="0">
                <a:latin typeface="微软雅黑" panose="020B0503020204020204" pitchFamily="34" charset="-122"/>
                <a:ea typeface="微软雅黑" panose="020B0503020204020204" pitchFamily="34" charset="-122"/>
              </a:rPr>
              <a:t>（</a:t>
            </a:r>
            <a:r>
              <a:rPr lang="en-US" altLang="zh-CN" b="1" dirty="0">
                <a:solidFill>
                  <a:srgbClr val="002E73"/>
                </a:solidFill>
                <a:latin typeface="微软雅黑" panose="020B0503020204020204" pitchFamily="34" charset="-122"/>
                <a:ea typeface="微软雅黑" panose="020B0503020204020204" pitchFamily="34" charset="-122"/>
              </a:rPr>
              <a:t>ACL</a:t>
            </a:r>
            <a:r>
              <a:rPr lang="zh-CN" altLang="en-US" b="1" dirty="0">
                <a:solidFill>
                  <a:srgbClr val="002E73"/>
                </a:solidFill>
                <a:latin typeface="微软雅黑" panose="020B0503020204020204" pitchFamily="34" charset="-122"/>
                <a:ea typeface="微软雅黑" panose="020B0503020204020204" pitchFamily="34" charset="-122"/>
              </a:rPr>
              <a:t>、</a:t>
            </a:r>
            <a:r>
              <a:rPr lang="en-US" altLang="zh-CN" b="1" dirty="0">
                <a:solidFill>
                  <a:srgbClr val="002E73"/>
                </a:solidFill>
                <a:latin typeface="微软雅黑" panose="020B0503020204020204" pitchFamily="34" charset="-122"/>
                <a:ea typeface="微软雅黑" panose="020B0503020204020204" pitchFamily="34" charset="-122"/>
              </a:rPr>
              <a:t>AAAI</a:t>
            </a:r>
            <a:r>
              <a:rPr lang="zh-CN" altLang="en-US" b="1" dirty="0">
                <a:solidFill>
                  <a:srgbClr val="002E73"/>
                </a:solidFill>
                <a:latin typeface="微软雅黑" panose="020B0503020204020204" pitchFamily="34" charset="-122"/>
                <a:ea typeface="微软雅黑" panose="020B0503020204020204" pitchFamily="34" charset="-122"/>
              </a:rPr>
              <a:t>、</a:t>
            </a:r>
            <a:r>
              <a:rPr lang="en-US" altLang="zh-CN" b="1" dirty="0">
                <a:solidFill>
                  <a:srgbClr val="002E73"/>
                </a:solidFill>
                <a:latin typeface="微软雅黑" panose="020B0503020204020204" pitchFamily="34" charset="-122"/>
                <a:ea typeface="微软雅黑" panose="020B0503020204020204" pitchFamily="34" charset="-122"/>
              </a:rPr>
              <a:t>WWW</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SCI</a:t>
            </a:r>
            <a:r>
              <a:rPr lang="zh-CN" altLang="zh-CN" dirty="0">
                <a:latin typeface="微软雅黑" panose="020B0503020204020204" pitchFamily="34" charset="-122"/>
                <a:ea typeface="微软雅黑" panose="020B0503020204020204" pitchFamily="34" charset="-122"/>
              </a:rPr>
              <a:t>检索论文</a:t>
            </a:r>
            <a:r>
              <a:rPr lang="en-US" altLang="zh-CN" dirty="0">
                <a:latin typeface="微软雅黑" panose="020B0503020204020204" pitchFamily="34" charset="-122"/>
                <a:ea typeface="微软雅黑" panose="020B0503020204020204" pitchFamily="34" charset="-122"/>
              </a:rPr>
              <a:t>11</a:t>
            </a:r>
            <a:r>
              <a:rPr lang="zh-CN" altLang="zh-CN" dirty="0">
                <a:latin typeface="微软雅黑" panose="020B0503020204020204" pitchFamily="34" charset="-122"/>
                <a:ea typeface="微软雅黑" panose="020B0503020204020204" pitchFamily="34" charset="-122"/>
              </a:rPr>
              <a:t>篇</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软件著作权</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项</a:t>
            </a:r>
            <a:r>
              <a:rPr lang="zh-CN" altLang="en-US" dirty="0">
                <a:latin typeface="微软雅黑" panose="020B0503020204020204" pitchFamily="34" charset="-122"/>
                <a:ea typeface="微软雅黑" panose="020B0503020204020204" pitchFamily="34" charset="-122"/>
              </a:rPr>
              <a:t>，并主持及参与多项</a:t>
            </a:r>
            <a:r>
              <a:rPr lang="zh-CN" altLang="en-US" b="1" dirty="0">
                <a:solidFill>
                  <a:srgbClr val="002E73"/>
                </a:solidFill>
                <a:latin typeface="微软雅黑" panose="020B0503020204020204" pitchFamily="34" charset="-122"/>
                <a:ea typeface="微软雅黑" panose="020B0503020204020204" pitchFamily="34" charset="-122"/>
              </a:rPr>
              <a:t>国家科学自然基金项目</a:t>
            </a:r>
            <a:r>
              <a:rPr lang="zh-CN" altLang="en-US" dirty="0">
                <a:latin typeface="微软雅黑" panose="020B0503020204020204" pitchFamily="34" charset="-122"/>
                <a:ea typeface="微软雅黑" panose="020B0503020204020204" pitchFamily="34" charset="-122"/>
              </a:rPr>
              <a:t>、</a:t>
            </a:r>
            <a:r>
              <a:rPr lang="zh-CN" altLang="en-US" b="1" dirty="0">
                <a:solidFill>
                  <a:srgbClr val="002E73"/>
                </a:solidFill>
                <a:latin typeface="微软雅黑" panose="020B0503020204020204" pitchFamily="34" charset="-122"/>
                <a:ea typeface="微软雅黑" panose="020B0503020204020204" pitchFamily="34" charset="-122"/>
              </a:rPr>
              <a:t>国防科研项目及横向项目，</a:t>
            </a:r>
            <a:r>
              <a:rPr lang="zh-CN" altLang="en-US" dirty="0">
                <a:latin typeface="微软雅黑" panose="020B0503020204020204" pitchFamily="34" charset="-122"/>
                <a:ea typeface="微软雅黑" panose="020B0503020204020204" pitchFamily="34" charset="-122"/>
              </a:rPr>
              <a:t>主要研究兴趣：</a:t>
            </a:r>
            <a:r>
              <a:rPr lang="zh-CN" altLang="zh-CN" b="1" dirty="0">
                <a:solidFill>
                  <a:schemeClr val="accent1">
                    <a:lumMod val="50000"/>
                  </a:schemeClr>
                </a:solidFill>
                <a:latin typeface="微软雅黑" panose="020B0503020204020204" pitchFamily="34" charset="-122"/>
                <a:ea typeface="微软雅黑" panose="020B0503020204020204" pitchFamily="34" charset="-122"/>
              </a:rPr>
              <a:t>自然语言处理</a:t>
            </a:r>
            <a:r>
              <a:rPr lang="zh-CN" altLang="en-US" dirty="0">
                <a:latin typeface="微软雅黑" panose="020B0503020204020204" pitchFamily="34" charset="-122"/>
                <a:ea typeface="微软雅黑" panose="020B0503020204020204" pitchFamily="34" charset="-122"/>
              </a:rPr>
              <a:t>；</a:t>
            </a:r>
            <a:r>
              <a:rPr lang="zh-CN" altLang="en-US" dirty="0">
                <a:solidFill>
                  <a:schemeClr val="accent1">
                    <a:lumMod val="50000"/>
                  </a:schemeClr>
                </a:solidFill>
                <a:latin typeface="微软雅黑" panose="020B0503020204020204" pitchFamily="34" charset="-122"/>
                <a:ea typeface="微软雅黑" panose="020B0503020204020204" pitchFamily="34" charset="-122"/>
              </a:rPr>
              <a:t>数据挖掘</a:t>
            </a:r>
            <a:r>
              <a:rPr lang="zh-CN" altLang="en-US" dirty="0">
                <a:latin typeface="微软雅黑" panose="020B0503020204020204" pitchFamily="34" charset="-122"/>
                <a:ea typeface="微软雅黑" panose="020B0503020204020204" pitchFamily="34" charset="-122"/>
              </a:rPr>
              <a:t>；</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群智能</a:t>
            </a:r>
          </a:p>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8D845F76-527A-44ED-BFA8-E553BB7274F9}"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45</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3491" name="Rectangle 2"/>
          <p:cNvSpPr>
            <a:spLocks noGrp="1" noRot="1" noChangeAspect="1" noChangeArrowheads="1" noTextEdit="1"/>
          </p:cNvSpPr>
          <p:nvPr>
            <p:ph type="sldImg"/>
          </p:nvPr>
        </p:nvSpPr>
        <p:spPr/>
      </p:sp>
      <p:sp>
        <p:nvSpPr>
          <p:cNvPr id="6349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dirty="0"/>
              <a:t>计算机使用 </a:t>
            </a:r>
            <a:r>
              <a:rPr lang="en-US" altLang="zh-CN" dirty="0"/>
              <a:t>2</a:t>
            </a:r>
            <a:r>
              <a:rPr lang="zh-CN" altLang="en-US" dirty="0"/>
              <a:t>进制，太长 人们发明了 </a:t>
            </a:r>
            <a:r>
              <a:rPr lang="en-US" altLang="zh-CN" dirty="0"/>
              <a:t>8</a:t>
            </a:r>
            <a:r>
              <a:rPr lang="zh-CN" altLang="en-US" dirty="0"/>
              <a:t>进制 和 </a:t>
            </a:r>
            <a:r>
              <a:rPr lang="en-US" altLang="zh-CN" dirty="0"/>
              <a:t>16</a:t>
            </a:r>
            <a:r>
              <a:rPr lang="zh-CN" altLang="en-US" dirty="0"/>
              <a:t>进制 是一种对</a:t>
            </a:r>
            <a:r>
              <a:rPr lang="en-US" altLang="zh-CN" dirty="0"/>
              <a:t>2</a:t>
            </a:r>
            <a:r>
              <a:rPr lang="zh-CN" altLang="en-US" dirty="0"/>
              <a:t>进制数的压缩，人们常用的是</a:t>
            </a:r>
            <a:r>
              <a:rPr lang="en-US" altLang="zh-CN" dirty="0"/>
              <a:t>10</a:t>
            </a:r>
            <a:r>
              <a:rPr lang="zh-CN" altLang="en-US" dirty="0"/>
              <a:t>进制，所以我们要研究进制之间的转换</a:t>
            </a:r>
            <a:endParaRPr lang="zh-CN"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453F0A7A-FCE9-4AE8-A062-E7725DCD5042}"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46</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7587" name="Rectangle 2"/>
          <p:cNvSpPr>
            <a:spLocks noGrp="1" noRot="1" noChangeAspect="1" noChangeArrowheads="1" noTextEdit="1"/>
          </p:cNvSpPr>
          <p:nvPr>
            <p:ph type="sldImg"/>
          </p:nvPr>
        </p:nvSpPr>
        <p:spPr/>
      </p:sp>
      <p:sp>
        <p:nvSpPr>
          <p:cNvPr id="6758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sz="1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453F0A7A-FCE9-4AE8-A062-E7725DCD5042}"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47</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7587" name="Rectangle 2"/>
          <p:cNvSpPr>
            <a:spLocks noGrp="1" noRot="1" noChangeAspect="1" noChangeArrowheads="1" noTextEdit="1"/>
          </p:cNvSpPr>
          <p:nvPr>
            <p:ph type="sldImg"/>
          </p:nvPr>
        </p:nvSpPr>
        <p:spPr/>
      </p:sp>
      <p:sp>
        <p:nvSpPr>
          <p:cNvPr id="6758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sz="14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48</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49</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50</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51</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52</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53</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54</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 书的章节 </a:t>
            </a:r>
            <a:endParaRPr lang="en-US" altLang="zh-CN" dirty="0"/>
          </a:p>
          <a:p>
            <a:endParaRPr lang="en-US" altLang="zh-CN" dirty="0"/>
          </a:p>
          <a:p>
            <a:endParaRPr lang="en-US" altLang="zh-CN" dirty="0"/>
          </a:p>
          <a:p>
            <a:r>
              <a:rPr lang="zh-CN" altLang="en-US" dirty="0"/>
              <a:t>自顶向下 分治法</a:t>
            </a:r>
          </a:p>
        </p:txBody>
      </p:sp>
      <p:sp>
        <p:nvSpPr>
          <p:cNvPr id="4" name="灯片编号占位符 3"/>
          <p:cNvSpPr>
            <a:spLocks noGrp="1"/>
          </p:cNvSpPr>
          <p:nvPr>
            <p:ph type="sldNum" sz="quarter" idx="5"/>
          </p:nvPr>
        </p:nvSpPr>
        <p:spPr/>
        <p:txBody>
          <a:bodyPr/>
          <a:lstStyle/>
          <a:p>
            <a:fld id="{48B28DAC-CDE1-4958-9BC0-7D202C7FC468}"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55</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DEF19073-15AA-4338-A178-D1F276617E6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56</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75779" name="Rectangle 2"/>
          <p:cNvSpPr>
            <a:spLocks noGrp="1" noRot="1" noChangeAspect="1" noChangeArrowheads="1" noTextEdit="1"/>
          </p:cNvSpPr>
          <p:nvPr>
            <p:ph type="sldImg"/>
          </p:nvPr>
        </p:nvSpPr>
        <p:spPr/>
      </p:sp>
      <p:sp>
        <p:nvSpPr>
          <p:cNvPr id="75780"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DEF19073-15AA-4338-A178-D1F276617E6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57</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75779" name="Rectangle 2"/>
          <p:cNvSpPr>
            <a:spLocks noGrp="1" noRot="1" noChangeAspect="1" noChangeArrowheads="1" noTextEdit="1"/>
          </p:cNvSpPr>
          <p:nvPr>
            <p:ph type="sldImg"/>
          </p:nvPr>
        </p:nvSpPr>
        <p:spPr/>
      </p:sp>
      <p:sp>
        <p:nvSpPr>
          <p:cNvPr id="75780"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58</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59</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60</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61</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62</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63</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64</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t>7</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65</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dirty="0"/>
              <a:t>俩正数 不溢出 正数大 溢出 正数小不溢出 俩负数溢出</a:t>
            </a:r>
            <a:endParaRPr lang="zh-CN" altLang="zh-CN"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66</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F3EEE004-3FEA-481E-8FB5-98F89868FD92}"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67</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86019" name="Rectangle 2"/>
          <p:cNvSpPr>
            <a:spLocks noGrp="1" noRot="1" noChangeAspect="1" noChangeArrowheads="1" noTextEdit="1"/>
          </p:cNvSpPr>
          <p:nvPr>
            <p:ph type="sldImg"/>
          </p:nvPr>
        </p:nvSpPr>
        <p:spPr/>
      </p:sp>
      <p:sp>
        <p:nvSpPr>
          <p:cNvPr id="8602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6DF6F5F8-D3EE-42AE-9815-003A0417FC3F}"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68</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88067" name="Rectangle 2"/>
          <p:cNvSpPr>
            <a:spLocks noGrp="1" noRot="1" noChangeAspect="1" noChangeArrowheads="1" noTextEdit="1"/>
          </p:cNvSpPr>
          <p:nvPr>
            <p:ph type="sldImg"/>
          </p:nvPr>
        </p:nvSpPr>
        <p:spPr/>
      </p:sp>
      <p:sp>
        <p:nvSpPr>
          <p:cNvPr id="8806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dirty="0"/>
              <a:t>EBCDIC </a:t>
            </a:r>
            <a:r>
              <a:rPr lang="zh-CN" altLang="en-US" dirty="0"/>
              <a:t>扩展的</a:t>
            </a:r>
            <a:r>
              <a:rPr lang="en-US" altLang="zh-CN" dirty="0"/>
              <a:t>2-10</a:t>
            </a:r>
            <a:r>
              <a:rPr lang="zh-CN" altLang="en-US" dirty="0"/>
              <a:t>进制交换码</a:t>
            </a:r>
            <a:endParaRPr lang="zh-CN" altLang="zh-CN"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6F0357B5-54AA-4A66-84FE-8F939D0D3B00}"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70</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90115" name="Rectangle 2"/>
          <p:cNvSpPr>
            <a:spLocks noGrp="1" noRot="1" noChangeAspect="1" noChangeArrowheads="1" noTextEdit="1"/>
          </p:cNvSpPr>
          <p:nvPr>
            <p:ph type="sldImg"/>
          </p:nvPr>
        </p:nvSpPr>
        <p:spPr/>
      </p:sp>
      <p:sp>
        <p:nvSpPr>
          <p:cNvPr id="9011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8211B2F9-04A6-4B33-8532-B01FAEA8071E}"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71</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92163" name="Rectangle 2"/>
          <p:cNvSpPr>
            <a:spLocks noGrp="1" noRot="1" noChangeAspect="1" noChangeArrowheads="1" noTextEdit="1"/>
          </p:cNvSpPr>
          <p:nvPr>
            <p:ph type="sldImg"/>
          </p:nvPr>
        </p:nvSpPr>
        <p:spPr/>
      </p:sp>
      <p:sp>
        <p:nvSpPr>
          <p:cNvPr id="92164"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A7A17AF9-66AB-4C0D-96C3-058AE4AE330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72</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94211" name="Rectangle 2"/>
          <p:cNvSpPr>
            <a:spLocks noGrp="1" noRot="1" noChangeAspect="1" noChangeArrowheads="1" noTextEdit="1"/>
          </p:cNvSpPr>
          <p:nvPr>
            <p:ph type="sldImg"/>
          </p:nvPr>
        </p:nvSpPr>
        <p:spPr/>
      </p:sp>
      <p:sp>
        <p:nvSpPr>
          <p:cNvPr id="94212"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dirty="0"/>
              <a:t>Java</a:t>
            </a:r>
            <a:r>
              <a:rPr lang="zh-CN" altLang="en-US" dirty="0"/>
              <a:t>介于编译型语言和解释型语言之间。编译型语言如</a:t>
            </a:r>
            <a:r>
              <a:rPr lang="en-US" altLang="zh-CN" dirty="0"/>
              <a:t>C</a:t>
            </a:r>
            <a:r>
              <a:rPr lang="zh-CN" altLang="en-US" dirty="0"/>
              <a:t>、</a:t>
            </a:r>
            <a:r>
              <a:rPr lang="en-US" altLang="zh-CN" dirty="0"/>
              <a:t>C++</a:t>
            </a:r>
            <a:r>
              <a:rPr lang="zh-CN" altLang="en-US" dirty="0"/>
              <a:t>，代码是直接编译成机器码执行，但是不同的平台（</a:t>
            </a:r>
            <a:r>
              <a:rPr lang="en-US" altLang="zh-CN" dirty="0"/>
              <a:t>x86</a:t>
            </a:r>
            <a:r>
              <a:rPr lang="zh-CN" altLang="en-US" dirty="0"/>
              <a:t>、</a:t>
            </a:r>
            <a:r>
              <a:rPr lang="en-US" altLang="zh-CN" dirty="0"/>
              <a:t>ARM</a:t>
            </a:r>
            <a:r>
              <a:rPr lang="zh-CN" altLang="en-US" dirty="0"/>
              <a:t>等）</a:t>
            </a:r>
            <a:r>
              <a:rPr lang="en-US" altLang="zh-CN" dirty="0"/>
              <a:t>CPU</a:t>
            </a:r>
            <a:r>
              <a:rPr lang="zh-CN" altLang="en-US" dirty="0"/>
              <a:t>的指令集不同，因此，需要编译出每一种平台的对应机器码。解释型语言如</a:t>
            </a:r>
            <a:r>
              <a:rPr lang="en-US" altLang="zh-CN" dirty="0"/>
              <a:t>Python</a:t>
            </a:r>
            <a:r>
              <a:rPr lang="zh-CN" altLang="en-US" dirty="0"/>
              <a:t>、</a:t>
            </a:r>
            <a:r>
              <a:rPr lang="en-US" altLang="zh-CN" dirty="0"/>
              <a:t>Ruby</a:t>
            </a:r>
            <a:r>
              <a:rPr lang="zh-CN" altLang="en-US" dirty="0"/>
              <a:t>没有这个问题，可以由解释器直接加载源码然后运行，代价是运行效率太低。而</a:t>
            </a:r>
            <a:r>
              <a:rPr lang="en-US" altLang="zh-CN" dirty="0"/>
              <a:t>Java</a:t>
            </a:r>
            <a:r>
              <a:rPr lang="zh-CN" altLang="en-US" dirty="0"/>
              <a:t>是将代码编译成一种“字节码”，它类似于抽象的</a:t>
            </a:r>
            <a:r>
              <a:rPr lang="en-US" altLang="zh-CN" dirty="0"/>
              <a:t>CPU</a:t>
            </a:r>
            <a:r>
              <a:rPr lang="zh-CN" altLang="en-US" dirty="0"/>
              <a:t>指令，然后，针对不同平台编写虚拟机，不同平台的虚拟机负责加载字节码并执行，这样就实现了“一次编写，到处运行”的效果。当然，这是针对</a:t>
            </a:r>
            <a:r>
              <a:rPr lang="en-US" altLang="zh-CN" dirty="0"/>
              <a:t>Java</a:t>
            </a:r>
            <a:r>
              <a:rPr lang="zh-CN" altLang="en-US" dirty="0"/>
              <a:t>开发者而言。对于虚拟机，需要为每个平台分别开发。为了保证不同平台、不同公司开发的虚拟机都能正确执行</a:t>
            </a:r>
            <a:r>
              <a:rPr lang="en-US" altLang="zh-CN" dirty="0"/>
              <a:t>Java</a:t>
            </a:r>
            <a:r>
              <a:rPr lang="zh-CN" altLang="en-US" dirty="0"/>
              <a:t>字节码，</a:t>
            </a:r>
            <a:r>
              <a:rPr lang="en-US" altLang="zh-CN" dirty="0"/>
              <a:t>SUN</a:t>
            </a:r>
            <a:r>
              <a:rPr lang="zh-CN" altLang="en-US" dirty="0"/>
              <a:t>公司制定了一系列的</a:t>
            </a:r>
            <a:r>
              <a:rPr lang="en-US" altLang="zh-CN" dirty="0"/>
              <a:t>Java</a:t>
            </a:r>
            <a:r>
              <a:rPr lang="zh-CN" altLang="en-US" dirty="0"/>
              <a:t>虚拟机规范。从实践的角度看，</a:t>
            </a:r>
            <a:r>
              <a:rPr lang="en-US" altLang="zh-CN" dirty="0"/>
              <a:t>JVM</a:t>
            </a:r>
            <a:r>
              <a:rPr lang="zh-CN" altLang="en-US" dirty="0"/>
              <a:t>的兼容性做得非常好，低版本的</a:t>
            </a:r>
            <a:r>
              <a:rPr lang="en-US" altLang="zh-CN" dirty="0"/>
              <a:t>Java</a:t>
            </a:r>
            <a:r>
              <a:rPr lang="zh-CN" altLang="en-US" dirty="0"/>
              <a:t>字节码完全可以正常运行在高版本的</a:t>
            </a:r>
            <a:r>
              <a:rPr lang="en-US" altLang="zh-CN" dirty="0"/>
              <a:t>JVM</a:t>
            </a:r>
            <a:r>
              <a:rPr lang="zh-CN" altLang="en-US" dirty="0"/>
              <a:t>上。</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7A8F2D64-F8DC-4B2F-9295-63855F413858}"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73</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96259" name="Rectangle 2"/>
          <p:cNvSpPr>
            <a:spLocks noGrp="1" noRot="1" noChangeAspect="1" noChangeArrowheads="1" noTextEdit="1"/>
          </p:cNvSpPr>
          <p:nvPr>
            <p:ph type="sldImg"/>
          </p:nvPr>
        </p:nvSpPr>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7A8F2D64-F8DC-4B2F-9295-63855F413858}"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t>74</a:t>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96259" name="Rectangle 2"/>
          <p:cNvSpPr>
            <a:spLocks noGrp="1" noRot="1" noChangeAspect="1" noChangeArrowheads="1" noTextEdit="1"/>
          </p:cNvSpPr>
          <p:nvPr>
            <p:ph type="sldImg"/>
          </p:nvPr>
        </p:nvSpPr>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fld id="{A43F00B2-06E6-4A09-875A-09BDFB2104A3}" type="slidenum">
              <a:rPr lang="en-US" altLang="zh-CN" sz="1300"/>
              <a:t>75</a:t>
            </a:fld>
            <a:endParaRPr lang="en-US" altLang="zh-CN" sz="1300"/>
          </a:p>
        </p:txBody>
      </p:sp>
      <p:sp>
        <p:nvSpPr>
          <p:cNvPr id="104451" name="Rectangle 2"/>
          <p:cNvSpPr>
            <a:spLocks noGrp="1" noRot="1" noChangeAspect="1" noChangeArrowheads="1" noTextEdit="1"/>
          </p:cNvSpPr>
          <p:nvPr>
            <p:ph type="sldImg"/>
          </p:nvPr>
        </p:nvSpPr>
        <p:spPr>
          <a:xfrm>
            <a:off x="992188" y="768350"/>
            <a:ext cx="5114925" cy="3836988"/>
          </a:xfrm>
        </p:spPr>
      </p:sp>
      <p:sp>
        <p:nvSpPr>
          <p:cNvPr id="10445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dirty="0"/>
              <a:t>文字 包括：数字、字符、字符串、布尔文字。</a:t>
            </a:r>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C800EF5-F2B6-4F0E-94F1-0D1A5E4438BC}" type="datetimeFigureOut">
              <a:rPr lang="zh-CN" altLang="en-US" smtClean="0"/>
              <a:t>2022/3/21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232AF6-F32E-4A0C-8AD1-E6399D6F9C23}" type="slidenum">
              <a:rPr lang="zh-CN" altLang="en-US" smtClean="0"/>
              <a:t>‹#›</a:t>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C800EF5-F2B6-4F0E-94F1-0D1A5E4438BC}" type="datetimeFigureOut">
              <a:rPr lang="zh-CN" altLang="en-US" smtClean="0"/>
              <a:t>2022/3/21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232AF6-F32E-4A0C-8AD1-E6399D6F9C23}" type="slidenum">
              <a:rPr lang="zh-CN" altLang="en-US" smtClean="0"/>
              <a:t>‹#›</a:t>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C800EF5-F2B6-4F0E-94F1-0D1A5E4438BC}" type="datetimeFigureOut">
              <a:rPr lang="zh-CN" altLang="en-US" smtClean="0"/>
              <a:t>2022/3/21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232AF6-F32E-4A0C-8AD1-E6399D6F9C23}" type="slidenum">
              <a:rPr lang="zh-CN" altLang="en-US" smtClean="0"/>
              <a:t>‹#›</a:t>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C800EF5-F2B6-4F0E-94F1-0D1A5E4438BC}" type="datetimeFigureOut">
              <a:rPr lang="zh-CN" altLang="en-US" smtClean="0"/>
              <a:t>2022/3/21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4232AF6-F32E-4A0C-8AD1-E6399D6F9C23}" type="slidenum">
              <a:rPr lang="zh-CN" altLang="en-US" smtClean="0"/>
              <a:t>‹#›</a:t>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C800EF5-F2B6-4F0E-94F1-0D1A5E4438BC}" type="datetimeFigureOut">
              <a:rPr lang="zh-CN" altLang="en-US" smtClean="0"/>
              <a:t>2022/3/21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4232AF6-F32E-4A0C-8AD1-E6399D6F9C23}" type="slidenum">
              <a:rPr lang="zh-CN" altLang="en-US" smtClean="0"/>
              <a:t>‹#›</a:t>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C800EF5-F2B6-4F0E-94F1-0D1A5E4438BC}" type="datetimeFigureOut">
              <a:rPr lang="zh-CN" altLang="en-US" smtClean="0"/>
              <a:t>2022/3/21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4232AF6-F32E-4A0C-8AD1-E6399D6F9C23}" type="slidenum">
              <a:rPr lang="zh-CN" altLang="en-US" smtClean="0"/>
              <a:t>‹#›</a:t>
            </a:fld>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C800EF5-F2B6-4F0E-94F1-0D1A5E4438BC}" type="datetimeFigureOut">
              <a:rPr lang="zh-CN" altLang="en-US" smtClean="0"/>
              <a:t>2022/3/21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4232AF6-F32E-4A0C-8AD1-E6399D6F9C23}" type="slidenum">
              <a:rPr lang="zh-CN" altLang="en-US" smtClean="0"/>
              <a:t>‹#›</a:t>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C800EF5-F2B6-4F0E-94F1-0D1A5E4438BC}" type="datetimeFigureOut">
              <a:rPr lang="zh-CN" altLang="en-US" smtClean="0"/>
              <a:t>2022/3/21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4232AF6-F32E-4A0C-8AD1-E6399D6F9C23}" type="slidenum">
              <a:rPr lang="zh-CN" altLang="en-US" smtClean="0"/>
              <a:t>‹#›</a:t>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C800EF5-F2B6-4F0E-94F1-0D1A5E4438BC}" type="datetimeFigureOut">
              <a:rPr lang="zh-CN" altLang="en-US" smtClean="0"/>
              <a:t>2022/3/21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4232AF6-F32E-4A0C-8AD1-E6399D6F9C23}" type="slidenum">
              <a:rPr lang="zh-CN" altLang="en-US" smtClean="0"/>
              <a:t>‹#›</a:t>
            </a:fld>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800EF5-F2B6-4F0E-94F1-0D1A5E4438BC}" type="datetimeFigureOut">
              <a:rPr lang="zh-CN" altLang="en-US" smtClean="0"/>
              <a:t>2022/3/21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4232AF6-F32E-4A0C-8AD1-E6399D6F9C23}" type="slidenum">
              <a:rPr lang="zh-CN" altLang="en-US" smtClean="0"/>
              <a:t>‹#›</a:t>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C800EF5-F2B6-4F0E-94F1-0D1A5E4438BC}" type="datetimeFigureOut">
              <a:rPr lang="zh-CN" altLang="en-US" smtClean="0"/>
              <a:t>2022/3/21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4232AF6-F32E-4A0C-8AD1-E6399D6F9C23}" type="slidenum">
              <a:rPr lang="zh-CN" altLang="en-US" smtClean="0"/>
              <a:t>‹#›</a:t>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C800EF5-F2B6-4F0E-94F1-0D1A5E4438BC}" type="datetimeFigureOut">
              <a:rPr lang="zh-CN" altLang="en-US" smtClean="0"/>
              <a:t>2022/3/21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232AF6-F32E-4A0C-8AD1-E6399D6F9C23}" type="slidenum">
              <a:rPr lang="zh-CN" altLang="en-US" smtClean="0"/>
              <a:t>‹#›</a:t>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C800EF5-F2B6-4F0E-94F1-0D1A5E4438BC}" type="datetimeFigureOut">
              <a:rPr lang="zh-CN" altLang="en-US" smtClean="0"/>
              <a:t>2022/3/21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4232AF6-F32E-4A0C-8AD1-E6399D6F9C23}" type="slidenum">
              <a:rPr lang="zh-CN" altLang="en-US" smtClean="0"/>
              <a:t>‹#›</a:t>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C800EF5-F2B6-4F0E-94F1-0D1A5E4438BC}" type="datetimeFigureOut">
              <a:rPr lang="zh-CN" altLang="en-US" smtClean="0"/>
              <a:t>2022/3/21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4232AF6-F32E-4A0C-8AD1-E6399D6F9C23}" type="slidenum">
              <a:rPr lang="zh-CN" altLang="en-US" smtClean="0"/>
              <a:t>‹#›</a:t>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C800EF5-F2B6-4F0E-94F1-0D1A5E4438BC}" type="datetimeFigureOut">
              <a:rPr lang="zh-CN" altLang="en-US" smtClean="0"/>
              <a:t>2022/3/21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4232AF6-F32E-4A0C-8AD1-E6399D6F9C23}" type="slidenum">
              <a:rPr lang="zh-CN" altLang="en-US" smtClean="0"/>
              <a:t>‹#›</a:t>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C800EF5-F2B6-4F0E-94F1-0D1A5E4438BC}" type="datetimeFigureOut">
              <a:rPr lang="zh-CN" altLang="en-US" smtClean="0"/>
              <a:t>2022/3/21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232AF6-F32E-4A0C-8AD1-E6399D6F9C23}" type="slidenum">
              <a:rPr lang="zh-CN" altLang="en-US" smtClean="0"/>
              <a:t>‹#›</a:t>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825625"/>
            <a:ext cx="386715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1C800EF5-F2B6-4F0E-94F1-0D1A5E4438BC}" type="datetimeFigureOut">
              <a:rPr lang="zh-CN" altLang="en-US" smtClean="0"/>
              <a:t>2022/3/21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232AF6-F32E-4A0C-8AD1-E6399D6F9C23}" type="slidenum">
              <a:rPr lang="zh-CN" altLang="en-US" smtClean="0"/>
              <a:t>‹#›</a:t>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1C800EF5-F2B6-4F0E-94F1-0D1A5E4438BC}" type="datetimeFigureOut">
              <a:rPr lang="zh-CN" altLang="en-US" smtClean="0"/>
              <a:t>2022/3/21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4232AF6-F32E-4A0C-8AD1-E6399D6F9C23}" type="slidenum">
              <a:rPr lang="zh-CN" altLang="en-US" smtClean="0"/>
              <a:t>‹#›</a:t>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C800EF5-F2B6-4F0E-94F1-0D1A5E4438BC}" type="datetimeFigureOut">
              <a:rPr lang="zh-CN" altLang="en-US" smtClean="0"/>
              <a:t>2022/3/21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4232AF6-F32E-4A0C-8AD1-E6399D6F9C23}" type="slidenum">
              <a:rPr lang="zh-CN" altLang="en-US" smtClean="0"/>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800EF5-F2B6-4F0E-94F1-0D1A5E4438BC}" type="datetimeFigureOut">
              <a:rPr lang="zh-CN" altLang="en-US" smtClean="0"/>
              <a:t>2022/3/21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4232AF6-F32E-4A0C-8AD1-E6399D6F9C23}" type="slidenum">
              <a:rPr lang="zh-CN" altLang="en-US" smtClean="0"/>
              <a:t>‹#›</a:t>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C800EF5-F2B6-4F0E-94F1-0D1A5E4438BC}" type="datetimeFigureOut">
              <a:rPr lang="zh-CN" altLang="en-US" smtClean="0"/>
              <a:t>2022/3/21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232AF6-F32E-4A0C-8AD1-E6399D6F9C23}" type="slidenum">
              <a:rPr lang="zh-CN" altLang="en-US" smtClean="0"/>
              <a:t>‹#›</a:t>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C800EF5-F2B6-4F0E-94F1-0D1A5E4438BC}" type="datetimeFigureOut">
              <a:rPr lang="zh-CN" altLang="en-US" smtClean="0"/>
              <a:t>2022/3/21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232AF6-F32E-4A0C-8AD1-E6399D6F9C23}" type="slidenum">
              <a:rPr lang="zh-CN" altLang="en-US" smtClean="0"/>
              <a:t>‹#›</a:t>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800EF5-F2B6-4F0E-94F1-0D1A5E4438BC}" type="datetimeFigureOut">
              <a:rPr lang="zh-CN" altLang="en-US" smtClean="0"/>
              <a:t>2022/3/21</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232AF6-F32E-4A0C-8AD1-E6399D6F9C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800EF5-F2B6-4F0E-94F1-0D1A5E4438BC}" type="datetimeFigureOut">
              <a:rPr lang="zh-CN" altLang="en-US" smtClean="0"/>
              <a:t>2022/3/21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232AF6-F32E-4A0C-8AD1-E6399D6F9C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46.xml"/><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1.wmf"/><Relationship Id="rId4" Type="http://schemas.openxmlformats.org/officeDocument/2006/relationships/oleObject" Target="../embeddings/oleObject1.bin"/><Relationship Id="rId9" Type="http://schemas.openxmlformats.org/officeDocument/2006/relationships/image" Target="../media/image33.wmf"/></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11086" y="1351722"/>
            <a:ext cx="5921828" cy="4094922"/>
          </a:xfrm>
          <a:prstGeom prst="rect">
            <a:avLst/>
          </a:prstGeom>
          <a:solidFill>
            <a:schemeClr val="accent5">
              <a:lumMod val="50000"/>
            </a:schemeClr>
          </a:solidFill>
          <a:ln>
            <a:solidFill>
              <a:schemeClr val="accent5">
                <a:lumMod val="50000"/>
              </a:schemeClr>
            </a:solidFill>
          </a:ln>
          <a:effectLst>
            <a:outerShdw blurRad="571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outerShdw blurRad="444500" sx="102000" sy="102000" algn="ctr" rotWithShape="0">
                  <a:prstClr val="black">
                    <a:alpha val="20000"/>
                  </a:prstClr>
                </a:outerShdw>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5" name="矩形 4"/>
          <p:cNvSpPr/>
          <p:nvPr/>
        </p:nvSpPr>
        <p:spPr>
          <a:xfrm>
            <a:off x="1998" y="1711725"/>
            <a:ext cx="9144000" cy="3434549"/>
          </a:xfrm>
          <a:prstGeom prst="rect">
            <a:avLst/>
          </a:prstGeom>
          <a:solidFill>
            <a:schemeClr val="bg1"/>
          </a:solidFill>
          <a:ln>
            <a:noFill/>
          </a:ln>
          <a:effectLst>
            <a:outerShdw blurRad="508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outerShdw blurRad="444500" sx="102000" sy="102000" algn="ctr" rotWithShape="0">
                  <a:prstClr val="black">
                    <a:alpha val="20000"/>
                  </a:prstClr>
                </a:outerShdw>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6" name="等腰三角形 5"/>
          <p:cNvSpPr/>
          <p:nvPr/>
        </p:nvSpPr>
        <p:spPr>
          <a:xfrm rot="10800000">
            <a:off x="4288221" y="1615485"/>
            <a:ext cx="567558" cy="489274"/>
          </a:xfrm>
          <a:prstGeom prst="triangl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5" name="标题 1"/>
          <p:cNvSpPr txBox="1"/>
          <p:nvPr/>
        </p:nvSpPr>
        <p:spPr>
          <a:xfrm>
            <a:off x="132902" y="2330293"/>
            <a:ext cx="8878186" cy="15492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defRPr/>
            </a:pPr>
            <a:r>
              <a:rPr kumimoji="0" lang="en-US" altLang="zh-CN" sz="4400" b="1"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j-cs"/>
              </a:rPr>
              <a:t>C++</a:t>
            </a:r>
            <a:r>
              <a:rPr kumimoji="0" lang="zh-CN" altLang="en-US" sz="4400" b="1"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j-cs"/>
              </a:rPr>
              <a:t>面向对象程序设计</a:t>
            </a:r>
          </a:p>
        </p:txBody>
      </p:sp>
      <p:sp>
        <p:nvSpPr>
          <p:cNvPr id="17" name="文本框 16"/>
          <p:cNvSpPr txBox="1"/>
          <p:nvPr/>
        </p:nvSpPr>
        <p:spPr>
          <a:xfrm>
            <a:off x="1917907" y="4540960"/>
            <a:ext cx="5450115" cy="502189"/>
          </a:xfrm>
          <a:prstGeom prst="rect">
            <a:avLst/>
          </a:prstGeom>
          <a:noFill/>
        </p:spPr>
        <p:txBody>
          <a:bodyPr wrap="square" rtlCol="0">
            <a:spAutoFit/>
          </a:bodyPr>
          <a:lstStyle/>
          <a:p>
            <a:pPr marL="0" marR="0" lvl="0" indent="0" algn="ctr" defTabSz="457200" rtl="0" eaLnBrk="1" fontAlgn="auto" latinLnBrk="0" hangingPunct="1">
              <a:lnSpc>
                <a:spcPts val="3500"/>
              </a:lnSpc>
              <a:spcBef>
                <a:spcPts val="0"/>
              </a:spcBef>
              <a:spcAft>
                <a:spcPts val="0"/>
              </a:spcAft>
              <a:buClrTx/>
              <a:buSzTx/>
              <a:buFontTx/>
              <a:buNone/>
              <a:defRPr/>
            </a:pPr>
            <a:r>
              <a:rPr lang="zh-CN" altLang="en-US" sz="2400" b="1" dirty="0">
                <a:solidFill>
                  <a:prstClr val="black"/>
                </a:solidFill>
                <a:latin typeface="微软雅黑" panose="020B0503020204020204" pitchFamily="34" charset="-122"/>
                <a:ea typeface="微软雅黑" panose="020B0503020204020204" pitchFamily="34" charset="-122"/>
                <a:sym typeface="FZHei-B01S" panose="02010601030101010101" pitchFamily="2" charset="-122"/>
              </a:rPr>
              <a:t>田原</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rPr>
              <a:t>  </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endParaRPr>
          </a:p>
        </p:txBody>
      </p:sp>
      <p:sp>
        <p:nvSpPr>
          <p:cNvPr id="2" name="文本框 1"/>
          <p:cNvSpPr txBox="1"/>
          <p:nvPr/>
        </p:nvSpPr>
        <p:spPr>
          <a:xfrm>
            <a:off x="2624114" y="4000392"/>
            <a:ext cx="4037699" cy="502189"/>
          </a:xfrm>
          <a:prstGeom prst="rect">
            <a:avLst/>
          </a:prstGeom>
          <a:noFill/>
        </p:spPr>
        <p:txBody>
          <a:bodyPr wrap="square" rtlCol="0">
            <a:spAutoFit/>
          </a:bodyPr>
          <a:lstStyle/>
          <a:p>
            <a:pPr marL="0" marR="0" lvl="0" indent="0" algn="ctr" defTabSz="457200" rtl="0" eaLnBrk="1" fontAlgn="auto" latinLnBrk="0" hangingPunct="1">
              <a:lnSpc>
                <a:spcPts val="35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rPr>
              <a:t>人工智能 学院</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5709" y="90116"/>
            <a:ext cx="1844887" cy="1023977"/>
          </a:xfrm>
          <a:prstGeom prst="rect">
            <a:avLst/>
          </a:prstGeom>
        </p:spPr>
      </p:pic>
      <p:sp>
        <p:nvSpPr>
          <p:cNvPr id="10" name="灯片编号占位符 9"/>
          <p:cNvSpPr>
            <a:spLocks noGrp="1"/>
          </p:cNvSpPr>
          <p:nvPr>
            <p:ph type="sldNum" sz="quarter" idx="12"/>
          </p:nvPr>
        </p:nvSpPr>
        <p:spPr>
          <a:xfrm>
            <a:off x="7086600" y="6492875"/>
            <a:ext cx="2057400" cy="365125"/>
          </a:xfrm>
        </p:spPr>
        <p:txBody>
          <a:bodyPr/>
          <a:lstStyle/>
          <a:p>
            <a:r>
              <a:rPr lang="en-US" altLang="zh-CN" sz="1600" b="1" dirty="0">
                <a:solidFill>
                  <a:schemeClr val="tx1"/>
                </a:solidFill>
              </a:rPr>
              <a:t>1</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1.1 </a:t>
            </a:r>
            <a:r>
              <a:rPr lang="zh-CN" altLang="en-US" dirty="0"/>
              <a:t>程序设计语言发展</a:t>
            </a:r>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47" name="文本框 46"/>
          <p:cNvSpPr txBox="1"/>
          <p:nvPr/>
        </p:nvSpPr>
        <p:spPr>
          <a:xfrm>
            <a:off x="3040342" y="905617"/>
            <a:ext cx="3179076"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第一代 机器语言</a:t>
            </a: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21" name="TextBox 16"/>
          <p:cNvSpPr txBox="1">
            <a:spLocks noChangeArrowheads="1"/>
          </p:cNvSpPr>
          <p:nvPr/>
        </p:nvSpPr>
        <p:spPr bwMode="auto">
          <a:xfrm>
            <a:off x="505180" y="3142450"/>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p>
        </p:txBody>
      </p:sp>
      <p:sp>
        <p:nvSpPr>
          <p:cNvPr id="24" name="TextBox 16"/>
          <p:cNvSpPr txBox="1">
            <a:spLocks noChangeArrowheads="1"/>
          </p:cNvSpPr>
          <p:nvPr/>
        </p:nvSpPr>
        <p:spPr bwMode="auto">
          <a:xfrm>
            <a:off x="505180" y="442258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p>
        </p:txBody>
      </p:sp>
      <p:sp>
        <p:nvSpPr>
          <p:cNvPr id="5" name="灯片编号占位符 4"/>
          <p:cNvSpPr>
            <a:spLocks noGrp="1"/>
          </p:cNvSpPr>
          <p:nvPr>
            <p:ph type="sldNum" sz="quarter" idx="12"/>
          </p:nvPr>
        </p:nvSpPr>
        <p:spPr/>
        <p:txBody>
          <a:bodyPr/>
          <a:lstStyle/>
          <a:p>
            <a:fld id="{FDEBF119-12CC-4A19-A29F-D0422DAC2E01}" type="slidenum">
              <a:rPr lang="zh-CN" altLang="en-US" smtClean="0"/>
              <a:t>10</a:t>
            </a:fld>
            <a:endParaRPr lang="zh-CN" altLang="en-US"/>
          </a:p>
        </p:txBody>
      </p:sp>
      <p:sp>
        <p:nvSpPr>
          <p:cNvPr id="19" name="文本框 18"/>
          <p:cNvSpPr txBox="1"/>
          <p:nvPr/>
        </p:nvSpPr>
        <p:spPr>
          <a:xfrm>
            <a:off x="370244" y="1801888"/>
            <a:ext cx="4483970" cy="4854662"/>
          </a:xfrm>
          <a:prstGeom prst="rect">
            <a:avLst/>
          </a:prstGeom>
        </p:spPr>
        <p:txBody>
          <a:bodyPr wrap="square">
            <a:spAutoFit/>
          </a:bodyPr>
          <a:lstStyle>
            <a:defPPr>
              <a:defRPr lang="en-US"/>
            </a:defPPr>
            <a:lvl1pPr marL="285750" indent="-285750">
              <a:lnSpc>
                <a:spcPct val="13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stStyle>
          <a:p>
            <a:r>
              <a:rPr lang="zh-CN" altLang="en-US" dirty="0"/>
              <a:t>由计算机硬件系统可以识别的二进制指令组成的语言称为机器语言。</a:t>
            </a:r>
            <a:endParaRPr lang="en-US" altLang="zh-CN" dirty="0"/>
          </a:p>
          <a:p>
            <a:pPr marL="0" indent="0">
              <a:buNone/>
            </a:pPr>
            <a:endParaRPr lang="en-US" altLang="zh-CN" dirty="0"/>
          </a:p>
          <a:p>
            <a:r>
              <a:rPr lang="zh-CN" altLang="en-US" dirty="0"/>
              <a:t>特点：</a:t>
            </a:r>
            <a:r>
              <a:rPr lang="en-US" altLang="zh-CN" dirty="0"/>
              <a:t>0</a:t>
            </a:r>
            <a:r>
              <a:rPr lang="zh-CN" altLang="en-US" dirty="0"/>
              <a:t>、</a:t>
            </a:r>
            <a:r>
              <a:rPr lang="en-US" altLang="zh-CN" dirty="0"/>
              <a:t>1</a:t>
            </a:r>
            <a:r>
              <a:rPr lang="zh-CN" altLang="en-US" dirty="0"/>
              <a:t>组成的二进制代码构成指令，不同的</a:t>
            </a:r>
            <a:r>
              <a:rPr lang="en-US" altLang="zh-CN" dirty="0"/>
              <a:t>CUP</a:t>
            </a:r>
            <a:r>
              <a:rPr lang="zh-CN" altLang="en-US" dirty="0"/>
              <a:t>指令不一样，不能通用。</a:t>
            </a:r>
            <a:endParaRPr lang="en-US" altLang="zh-CN" dirty="0"/>
          </a:p>
          <a:p>
            <a:endParaRPr lang="en-US" altLang="zh-CN" dirty="0"/>
          </a:p>
          <a:p>
            <a:r>
              <a:rPr lang="zh-CN" altLang="en-US" dirty="0"/>
              <a:t>计算机发展的初期，软件工程师们只能用机器语言来编写程序。这一阶段，在人类的自然语言和计算机编程语言之间存在着巨大的鸿沟。</a:t>
            </a:r>
            <a:endParaRPr lang="en-US" altLang="zh-CN" dirty="0"/>
          </a:p>
          <a:p>
            <a:endParaRPr lang="zh-CN" altLang="en-US" dirty="0"/>
          </a:p>
        </p:txBody>
      </p:sp>
      <p:pic>
        <p:nvPicPr>
          <p:cNvPr id="6" name="图片 5"/>
          <p:cNvPicPr>
            <a:picLocks noChangeAspect="1"/>
          </p:cNvPicPr>
          <p:nvPr/>
        </p:nvPicPr>
        <p:blipFill>
          <a:blip r:embed="rId3"/>
          <a:stretch>
            <a:fillRect/>
          </a:stretch>
        </p:blipFill>
        <p:spPr>
          <a:xfrm>
            <a:off x="5194725" y="1900391"/>
            <a:ext cx="3394721" cy="2141924"/>
          </a:xfrm>
          <a:prstGeom prst="rect">
            <a:avLst/>
          </a:prstGeom>
        </p:spPr>
      </p:pic>
      <p:pic>
        <p:nvPicPr>
          <p:cNvPr id="8" name="图片 7"/>
          <p:cNvPicPr>
            <a:picLocks noChangeAspect="1"/>
          </p:cNvPicPr>
          <p:nvPr/>
        </p:nvPicPr>
        <p:blipFill>
          <a:blip r:embed="rId4"/>
          <a:stretch>
            <a:fillRect/>
          </a:stretch>
        </p:blipFill>
        <p:spPr>
          <a:xfrm>
            <a:off x="5194724" y="4353246"/>
            <a:ext cx="3394721" cy="21475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1.1 </a:t>
            </a:r>
            <a:r>
              <a:rPr lang="zh-CN" altLang="en-US" dirty="0"/>
              <a:t>程序设计语言发展</a:t>
            </a:r>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47" name="文本框 46"/>
          <p:cNvSpPr txBox="1"/>
          <p:nvPr/>
        </p:nvSpPr>
        <p:spPr>
          <a:xfrm>
            <a:off x="3040341" y="905617"/>
            <a:ext cx="3179076"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第二代 汇编语言</a:t>
            </a: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21" name="TextBox 16"/>
          <p:cNvSpPr txBox="1">
            <a:spLocks noChangeArrowheads="1"/>
          </p:cNvSpPr>
          <p:nvPr/>
        </p:nvSpPr>
        <p:spPr bwMode="auto">
          <a:xfrm>
            <a:off x="505180" y="3142450"/>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p>
        </p:txBody>
      </p:sp>
      <p:sp>
        <p:nvSpPr>
          <p:cNvPr id="24" name="TextBox 16"/>
          <p:cNvSpPr txBox="1">
            <a:spLocks noChangeArrowheads="1"/>
          </p:cNvSpPr>
          <p:nvPr/>
        </p:nvSpPr>
        <p:spPr bwMode="auto">
          <a:xfrm>
            <a:off x="505180" y="442258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p>
        </p:txBody>
      </p:sp>
      <p:sp>
        <p:nvSpPr>
          <p:cNvPr id="5" name="灯片编号占位符 4"/>
          <p:cNvSpPr>
            <a:spLocks noGrp="1"/>
          </p:cNvSpPr>
          <p:nvPr>
            <p:ph type="sldNum" sz="quarter" idx="12"/>
          </p:nvPr>
        </p:nvSpPr>
        <p:spPr/>
        <p:txBody>
          <a:bodyPr/>
          <a:lstStyle/>
          <a:p>
            <a:fld id="{FDEBF119-12CC-4A19-A29F-D0422DAC2E01}" type="slidenum">
              <a:rPr lang="zh-CN" altLang="en-US" smtClean="0"/>
              <a:t>11</a:t>
            </a:fld>
            <a:endParaRPr lang="zh-CN" altLang="en-US"/>
          </a:p>
        </p:txBody>
      </p:sp>
      <p:sp>
        <p:nvSpPr>
          <p:cNvPr id="19" name="文本框 18"/>
          <p:cNvSpPr txBox="1"/>
          <p:nvPr/>
        </p:nvSpPr>
        <p:spPr>
          <a:xfrm>
            <a:off x="370244" y="2011438"/>
            <a:ext cx="4483970" cy="3654334"/>
          </a:xfrm>
          <a:prstGeom prst="rect">
            <a:avLst/>
          </a:prstGeom>
        </p:spPr>
        <p:txBody>
          <a:bodyPr wrap="square">
            <a:spAutoFit/>
          </a:bodyPr>
          <a:lstStyle>
            <a:defPPr>
              <a:defRPr lang="en-US"/>
            </a:defPPr>
            <a:lvl1pPr marL="285750" indent="-285750">
              <a:lnSpc>
                <a:spcPct val="13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stStyle>
          <a:p>
            <a:r>
              <a:rPr lang="zh-CN" altLang="en-US" dirty="0"/>
              <a:t>汇编语言将机器指令映射为一些可以被人读懂的助记符，如</a:t>
            </a:r>
            <a:r>
              <a:rPr lang="en-US" altLang="zh-CN" dirty="0"/>
              <a:t>ADD</a:t>
            </a:r>
            <a:r>
              <a:rPr lang="zh-CN" altLang="en-US" dirty="0"/>
              <a:t>、</a:t>
            </a:r>
            <a:r>
              <a:rPr lang="en-US" altLang="zh-CN" dirty="0"/>
              <a:t>SUB</a:t>
            </a:r>
            <a:r>
              <a:rPr lang="zh-CN" altLang="en-US" dirty="0"/>
              <a:t>等。</a:t>
            </a:r>
            <a:endParaRPr lang="en-US" altLang="zh-CN" dirty="0"/>
          </a:p>
          <a:p>
            <a:endParaRPr lang="zh-CN" altLang="en-US" dirty="0"/>
          </a:p>
          <a:p>
            <a:r>
              <a:rPr lang="zh-CN" altLang="en-US" dirty="0"/>
              <a:t>此时编程语言与人类自然语言间的鸿沟略有缩小，但仍与人类的思维相差甚远。因为它的抽象层次太低，程序员需要考虑大量的机器细节。</a:t>
            </a:r>
          </a:p>
          <a:p>
            <a:endParaRPr lang="zh-CN" altLang="en-US" dirty="0"/>
          </a:p>
        </p:txBody>
      </p:sp>
      <p:pic>
        <p:nvPicPr>
          <p:cNvPr id="3" name="图片 2"/>
          <p:cNvPicPr>
            <a:picLocks noChangeAspect="1"/>
          </p:cNvPicPr>
          <p:nvPr/>
        </p:nvPicPr>
        <p:blipFill>
          <a:blip r:embed="rId3"/>
          <a:stretch>
            <a:fillRect/>
          </a:stretch>
        </p:blipFill>
        <p:spPr>
          <a:xfrm>
            <a:off x="5011992" y="1748363"/>
            <a:ext cx="3761764" cy="452295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1.1 </a:t>
            </a:r>
            <a:r>
              <a:rPr lang="zh-CN" altLang="en-US" dirty="0"/>
              <a:t>程序设计语言发展</a:t>
            </a:r>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47" name="文本框 46"/>
          <p:cNvSpPr txBox="1"/>
          <p:nvPr/>
        </p:nvSpPr>
        <p:spPr>
          <a:xfrm>
            <a:off x="3040340" y="905617"/>
            <a:ext cx="3179076"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第三代 高级语言</a:t>
            </a: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97393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21" name="TextBox 16"/>
          <p:cNvSpPr txBox="1">
            <a:spLocks noChangeArrowheads="1"/>
          </p:cNvSpPr>
          <p:nvPr/>
        </p:nvSpPr>
        <p:spPr bwMode="auto">
          <a:xfrm>
            <a:off x="505180" y="3142450"/>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p>
        </p:txBody>
      </p:sp>
      <p:sp>
        <p:nvSpPr>
          <p:cNvPr id="5" name="灯片编号占位符 4"/>
          <p:cNvSpPr>
            <a:spLocks noGrp="1"/>
          </p:cNvSpPr>
          <p:nvPr>
            <p:ph type="sldNum" sz="quarter" idx="12"/>
          </p:nvPr>
        </p:nvSpPr>
        <p:spPr/>
        <p:txBody>
          <a:bodyPr/>
          <a:lstStyle/>
          <a:p>
            <a:fld id="{FDEBF119-12CC-4A19-A29F-D0422DAC2E01}" type="slidenum">
              <a:rPr lang="zh-CN" altLang="en-US" smtClean="0"/>
              <a:t>12</a:t>
            </a:fld>
            <a:endParaRPr lang="zh-CN" altLang="en-US"/>
          </a:p>
        </p:txBody>
      </p:sp>
      <p:sp>
        <p:nvSpPr>
          <p:cNvPr id="19" name="文本框 18"/>
          <p:cNvSpPr txBox="1"/>
          <p:nvPr/>
        </p:nvSpPr>
        <p:spPr>
          <a:xfrm>
            <a:off x="370859" y="1889670"/>
            <a:ext cx="8402281" cy="1338315"/>
          </a:xfrm>
          <a:prstGeom prst="rect">
            <a:avLst/>
          </a:prstGeom>
        </p:spPr>
        <p:txBody>
          <a:bodyPr wrap="square">
            <a:spAutoFit/>
          </a:bodyPr>
          <a:lstStyle>
            <a:defPPr>
              <a:defRPr lang="en-US"/>
            </a:defPPr>
            <a:lvl1pPr marL="285750" indent="-285750">
              <a:lnSpc>
                <a:spcPct val="13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stStyle>
          <a:p>
            <a:pPr>
              <a:lnSpc>
                <a:spcPct val="140000"/>
              </a:lnSpc>
            </a:pPr>
            <a:r>
              <a:rPr lang="zh-CN" altLang="en-US" dirty="0"/>
              <a:t>高级语言屏蔽了机器的细节，提高了语言的抽象层次，程序中可以采用具有一定涵义的数据命名和容易理解的执行语句。这使得在书写程序时可以联系到程序所描述的具体事物。</a:t>
            </a:r>
          </a:p>
        </p:txBody>
      </p:sp>
      <p:pic>
        <p:nvPicPr>
          <p:cNvPr id="6" name="图片 5"/>
          <p:cNvPicPr>
            <a:picLocks noChangeAspect="1"/>
          </p:cNvPicPr>
          <p:nvPr/>
        </p:nvPicPr>
        <p:blipFill>
          <a:blip r:embed="rId3"/>
          <a:stretch>
            <a:fillRect/>
          </a:stretch>
        </p:blipFill>
        <p:spPr>
          <a:xfrm>
            <a:off x="282930" y="3542560"/>
            <a:ext cx="5876925" cy="2886075"/>
          </a:xfrm>
          <a:prstGeom prst="rect">
            <a:avLst/>
          </a:prstGeom>
        </p:spPr>
      </p:pic>
      <p:pic>
        <p:nvPicPr>
          <p:cNvPr id="8" name="图片 7"/>
          <p:cNvPicPr>
            <a:picLocks noChangeAspect="1"/>
          </p:cNvPicPr>
          <p:nvPr/>
        </p:nvPicPr>
        <p:blipFill>
          <a:blip r:embed="rId4"/>
          <a:stretch>
            <a:fillRect/>
          </a:stretch>
        </p:blipFill>
        <p:spPr>
          <a:xfrm>
            <a:off x="5487897" y="4151401"/>
            <a:ext cx="3517787" cy="2272318"/>
          </a:xfrm>
          <a:prstGeom prst="rect">
            <a:avLst/>
          </a:prstGeom>
        </p:spPr>
      </p:pic>
      <p:sp>
        <p:nvSpPr>
          <p:cNvPr id="9" name="矩形 8"/>
          <p:cNvSpPr/>
          <p:nvPr/>
        </p:nvSpPr>
        <p:spPr>
          <a:xfrm rot="19604969">
            <a:off x="5962652" y="5217846"/>
            <a:ext cx="659130" cy="206945"/>
          </a:xfrm>
          <a:prstGeom prst="rect">
            <a:avLst/>
          </a:prstGeom>
          <a:solidFill>
            <a:srgbClr val="F7F7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4572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2" name="矩形 21"/>
          <p:cNvSpPr/>
          <p:nvPr/>
        </p:nvSpPr>
        <p:spPr>
          <a:xfrm rot="19604969">
            <a:off x="6892292" y="5883732"/>
            <a:ext cx="659130" cy="206945"/>
          </a:xfrm>
          <a:prstGeom prst="rect">
            <a:avLst/>
          </a:prstGeom>
          <a:solidFill>
            <a:srgbClr val="F7F7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4572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1.1 </a:t>
            </a:r>
            <a:r>
              <a:rPr lang="zh-CN" altLang="en-US" dirty="0"/>
              <a:t>程序设计语言发展</a:t>
            </a:r>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47" name="文本框 46"/>
          <p:cNvSpPr txBox="1"/>
          <p:nvPr/>
        </p:nvSpPr>
        <p:spPr>
          <a:xfrm>
            <a:off x="3040340" y="905617"/>
            <a:ext cx="3179076"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第三代 高级语言</a:t>
            </a: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21" name="TextBox 16"/>
          <p:cNvSpPr txBox="1">
            <a:spLocks noChangeArrowheads="1"/>
          </p:cNvSpPr>
          <p:nvPr/>
        </p:nvSpPr>
        <p:spPr bwMode="auto">
          <a:xfrm>
            <a:off x="505181" y="3519821"/>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p>
        </p:txBody>
      </p:sp>
      <p:sp>
        <p:nvSpPr>
          <p:cNvPr id="24" name="TextBox 16"/>
          <p:cNvSpPr txBox="1">
            <a:spLocks noChangeArrowheads="1"/>
          </p:cNvSpPr>
          <p:nvPr/>
        </p:nvSpPr>
        <p:spPr bwMode="auto">
          <a:xfrm>
            <a:off x="505181" y="479995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p>
        </p:txBody>
      </p:sp>
      <p:sp>
        <p:nvSpPr>
          <p:cNvPr id="5" name="灯片编号占位符 4"/>
          <p:cNvSpPr>
            <a:spLocks noGrp="1"/>
          </p:cNvSpPr>
          <p:nvPr>
            <p:ph type="sldNum" sz="quarter" idx="12"/>
          </p:nvPr>
        </p:nvSpPr>
        <p:spPr/>
        <p:txBody>
          <a:bodyPr/>
          <a:lstStyle/>
          <a:p>
            <a:fld id="{FDEBF119-12CC-4A19-A29F-D0422DAC2E01}" type="slidenum">
              <a:rPr lang="zh-CN" altLang="en-US" smtClean="0"/>
              <a:t>13</a:t>
            </a:fld>
            <a:endParaRPr lang="zh-CN" altLang="en-US" dirty="0"/>
          </a:p>
        </p:txBody>
      </p:sp>
      <p:sp>
        <p:nvSpPr>
          <p:cNvPr id="19" name="文本框 18"/>
          <p:cNvSpPr txBox="1"/>
          <p:nvPr/>
        </p:nvSpPr>
        <p:spPr>
          <a:xfrm>
            <a:off x="2964037" y="1940080"/>
            <a:ext cx="1543666" cy="476541"/>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r>
              <a:rPr lang="zh-CN" altLang="en-US" dirty="0"/>
              <a:t>应用角度</a:t>
            </a:r>
          </a:p>
        </p:txBody>
      </p:sp>
      <p:sp>
        <p:nvSpPr>
          <p:cNvPr id="2" name="左大括号 1"/>
          <p:cNvSpPr/>
          <p:nvPr/>
        </p:nvSpPr>
        <p:spPr>
          <a:xfrm>
            <a:off x="2181226" y="3387271"/>
            <a:ext cx="352425" cy="28916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505181" y="4239612"/>
            <a:ext cx="1543666" cy="476541"/>
          </a:xfrm>
          <a:prstGeom prst="rect">
            <a:avLst/>
          </a:prstGeom>
        </p:spPr>
        <p:txBody>
          <a:bodyPr wrap="square">
            <a:spAutoFit/>
          </a:bodyPr>
          <a:lstStyle>
            <a:defPPr>
              <a:defRPr lang="en-US"/>
            </a:defPPr>
            <a:lvl1pPr marL="285750" indent="-285750">
              <a:lnSpc>
                <a:spcPct val="13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stStyle>
          <a:p>
            <a:pPr marL="0" indent="0">
              <a:lnSpc>
                <a:spcPct val="140000"/>
              </a:lnSpc>
              <a:buNone/>
            </a:pPr>
            <a:r>
              <a:rPr lang="zh-CN" altLang="en-US" dirty="0"/>
              <a:t>高级语言</a:t>
            </a:r>
          </a:p>
        </p:txBody>
      </p:sp>
      <p:sp>
        <p:nvSpPr>
          <p:cNvPr id="22" name="文本框 21"/>
          <p:cNvSpPr txBox="1"/>
          <p:nvPr/>
        </p:nvSpPr>
        <p:spPr>
          <a:xfrm>
            <a:off x="6610349" y="1920766"/>
            <a:ext cx="1967321" cy="476541"/>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r>
              <a:rPr lang="zh-CN" altLang="en-US" dirty="0"/>
              <a:t>客观系统描述</a:t>
            </a:r>
          </a:p>
        </p:txBody>
      </p:sp>
      <p:sp>
        <p:nvSpPr>
          <p:cNvPr id="23" name="文本框 22"/>
          <p:cNvSpPr txBox="1"/>
          <p:nvPr/>
        </p:nvSpPr>
        <p:spPr>
          <a:xfrm>
            <a:off x="2964037" y="3043280"/>
            <a:ext cx="2275621" cy="476541"/>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r>
              <a:rPr lang="zh-CN" altLang="en-US" dirty="0"/>
              <a:t>基础语言：</a:t>
            </a:r>
            <a:r>
              <a:rPr lang="en-US" altLang="zh-CN" dirty="0"/>
              <a:t>BASIC</a:t>
            </a:r>
            <a:endParaRPr lang="zh-CN" altLang="en-US" dirty="0"/>
          </a:p>
        </p:txBody>
      </p:sp>
      <p:sp>
        <p:nvSpPr>
          <p:cNvPr id="25" name="文本框 24"/>
          <p:cNvSpPr txBox="1"/>
          <p:nvPr/>
        </p:nvSpPr>
        <p:spPr>
          <a:xfrm>
            <a:off x="2970479" y="4166918"/>
            <a:ext cx="2973122" cy="1769202"/>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r>
              <a:rPr lang="zh-CN" altLang="en-US" dirty="0"/>
              <a:t>结构构化语言：</a:t>
            </a:r>
            <a:r>
              <a:rPr lang="en-US" altLang="zh-CN" dirty="0"/>
              <a:t>PASCAL</a:t>
            </a:r>
          </a:p>
          <a:p>
            <a:r>
              <a:rPr lang="en-US" altLang="zh-CN" dirty="0"/>
              <a:t>                        C</a:t>
            </a:r>
          </a:p>
          <a:p>
            <a:r>
              <a:rPr lang="en-US" altLang="zh-CN" dirty="0"/>
              <a:t>                        C++</a:t>
            </a:r>
          </a:p>
          <a:p>
            <a:r>
              <a:rPr lang="en-US" altLang="zh-CN" dirty="0"/>
              <a:t>                        JAVA</a:t>
            </a:r>
            <a:endParaRPr lang="zh-CN" altLang="en-US" dirty="0"/>
          </a:p>
        </p:txBody>
      </p:sp>
      <p:sp>
        <p:nvSpPr>
          <p:cNvPr id="26" name="文本框 25"/>
          <p:cNvSpPr txBox="1"/>
          <p:nvPr/>
        </p:nvSpPr>
        <p:spPr>
          <a:xfrm>
            <a:off x="2999108" y="5802386"/>
            <a:ext cx="2646551" cy="476541"/>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r>
              <a:rPr lang="zh-CN" altLang="en-US" dirty="0"/>
              <a:t>专用语言：</a:t>
            </a:r>
            <a:r>
              <a:rPr lang="en-US" altLang="zh-CN" dirty="0"/>
              <a:t>APL</a:t>
            </a:r>
            <a:endParaRPr lang="zh-CN" altLang="en-US" dirty="0"/>
          </a:p>
        </p:txBody>
      </p:sp>
      <p:sp>
        <p:nvSpPr>
          <p:cNvPr id="27" name="左大括号 26"/>
          <p:cNvSpPr/>
          <p:nvPr/>
        </p:nvSpPr>
        <p:spPr>
          <a:xfrm rot="10800000">
            <a:off x="6266128" y="2697479"/>
            <a:ext cx="229920" cy="22156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左大括号 27"/>
          <p:cNvSpPr/>
          <p:nvPr/>
        </p:nvSpPr>
        <p:spPr>
          <a:xfrm rot="10800000">
            <a:off x="6235246" y="5142011"/>
            <a:ext cx="352425" cy="7448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p:cNvSpPr txBox="1"/>
          <p:nvPr/>
        </p:nvSpPr>
        <p:spPr>
          <a:xfrm>
            <a:off x="6775798" y="3792084"/>
            <a:ext cx="2275621" cy="476541"/>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r>
              <a:rPr lang="zh-CN" altLang="en-US" dirty="0"/>
              <a:t>面向过程的语言</a:t>
            </a:r>
          </a:p>
        </p:txBody>
      </p:sp>
      <p:sp>
        <p:nvSpPr>
          <p:cNvPr id="31" name="文本框 30"/>
          <p:cNvSpPr txBox="1"/>
          <p:nvPr/>
        </p:nvSpPr>
        <p:spPr>
          <a:xfrm>
            <a:off x="6775798" y="5228642"/>
            <a:ext cx="2275621" cy="476541"/>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r>
              <a:rPr lang="zh-CN" altLang="en-US" dirty="0"/>
              <a:t>面向对象的语言</a:t>
            </a:r>
          </a:p>
        </p:txBody>
      </p:sp>
      <p:sp>
        <p:nvSpPr>
          <p:cNvPr id="32" name="文本框 31"/>
          <p:cNvSpPr txBox="1"/>
          <p:nvPr/>
        </p:nvSpPr>
        <p:spPr>
          <a:xfrm>
            <a:off x="527153" y="2566739"/>
            <a:ext cx="2275621" cy="476541"/>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r>
              <a:rPr lang="en-US" altLang="zh-CN" dirty="0"/>
              <a:t>…</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1.1 </a:t>
            </a:r>
            <a:r>
              <a:rPr lang="zh-CN" altLang="en-US" dirty="0"/>
              <a:t>程序设计语言发展</a:t>
            </a:r>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47" name="文本框 46"/>
          <p:cNvSpPr txBox="1"/>
          <p:nvPr/>
        </p:nvSpPr>
        <p:spPr>
          <a:xfrm>
            <a:off x="3040340" y="905617"/>
            <a:ext cx="3179076"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第三代 高级语言</a:t>
            </a: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p>
        </p:txBody>
      </p:sp>
      <p:sp>
        <p:nvSpPr>
          <p:cNvPr id="5" name="灯片编号占位符 4"/>
          <p:cNvSpPr>
            <a:spLocks noGrp="1"/>
          </p:cNvSpPr>
          <p:nvPr>
            <p:ph type="sldNum" sz="quarter" idx="12"/>
          </p:nvPr>
        </p:nvSpPr>
        <p:spPr/>
        <p:txBody>
          <a:bodyPr/>
          <a:lstStyle/>
          <a:p>
            <a:fld id="{FDEBF119-12CC-4A19-A29F-D0422DAC2E01}" type="slidenum">
              <a:rPr lang="zh-CN" altLang="en-US" smtClean="0"/>
              <a:t>14</a:t>
            </a:fld>
            <a:endParaRPr lang="zh-CN" altLang="en-US"/>
          </a:p>
        </p:txBody>
      </p:sp>
      <p:sp>
        <p:nvSpPr>
          <p:cNvPr id="30" name="文本框 29"/>
          <p:cNvSpPr txBox="1"/>
          <p:nvPr/>
        </p:nvSpPr>
        <p:spPr>
          <a:xfrm>
            <a:off x="548871" y="1890495"/>
            <a:ext cx="4982938" cy="476541"/>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pPr marL="342900" indent="-342900">
              <a:buFont typeface="Wingdings" panose="05000000000000000000" pitchFamily="2" charset="2"/>
              <a:buChar char="p"/>
            </a:pPr>
            <a:r>
              <a:rPr lang="zh-CN" altLang="en-US" dirty="0"/>
              <a:t>面向过程 </a:t>
            </a:r>
            <a:r>
              <a:rPr lang="en-US" altLang="zh-CN" dirty="0"/>
              <a:t>VS </a:t>
            </a:r>
            <a:r>
              <a:rPr lang="zh-CN" altLang="en-US" dirty="0"/>
              <a:t>面向对象</a:t>
            </a:r>
          </a:p>
        </p:txBody>
      </p:sp>
      <p:pic>
        <p:nvPicPr>
          <p:cNvPr id="4" name="图片 3"/>
          <p:cNvPicPr>
            <a:picLocks noChangeAspect="1"/>
          </p:cNvPicPr>
          <p:nvPr/>
        </p:nvPicPr>
        <p:blipFill>
          <a:blip r:embed="rId3"/>
          <a:stretch>
            <a:fillRect/>
          </a:stretch>
        </p:blipFill>
        <p:spPr>
          <a:xfrm>
            <a:off x="5014539" y="3262242"/>
            <a:ext cx="3788162" cy="2727052"/>
          </a:xfrm>
          <a:prstGeom prst="rect">
            <a:avLst/>
          </a:prstGeom>
        </p:spPr>
      </p:pic>
      <p:pic>
        <p:nvPicPr>
          <p:cNvPr id="9" name="图片 8"/>
          <p:cNvPicPr>
            <a:picLocks noChangeAspect="1"/>
          </p:cNvPicPr>
          <p:nvPr/>
        </p:nvPicPr>
        <p:blipFill>
          <a:blip r:embed="rId4"/>
          <a:stretch>
            <a:fillRect/>
          </a:stretch>
        </p:blipFill>
        <p:spPr>
          <a:xfrm>
            <a:off x="505181" y="3297454"/>
            <a:ext cx="3889700" cy="2619722"/>
          </a:xfrm>
          <a:prstGeom prst="rect">
            <a:avLst/>
          </a:prstGeom>
        </p:spPr>
      </p:pic>
      <p:sp>
        <p:nvSpPr>
          <p:cNvPr id="10" name="文本框 9"/>
          <p:cNvSpPr txBox="1"/>
          <p:nvPr/>
        </p:nvSpPr>
        <p:spPr>
          <a:xfrm>
            <a:off x="1996464" y="2835393"/>
            <a:ext cx="1043876" cy="476541"/>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stStyle>
          <a:p>
            <a:pPr marL="0" indent="0" algn="ctr">
              <a:buNone/>
            </a:pPr>
            <a:r>
              <a:rPr lang="zh-CN" altLang="en-US" b="1" dirty="0">
                <a:solidFill>
                  <a:srgbClr val="C00000"/>
                </a:solidFill>
              </a:rPr>
              <a:t>游记</a:t>
            </a:r>
          </a:p>
        </p:txBody>
      </p:sp>
      <p:sp>
        <p:nvSpPr>
          <p:cNvPr id="33" name="文本框 32"/>
          <p:cNvSpPr txBox="1"/>
          <p:nvPr/>
        </p:nvSpPr>
        <p:spPr>
          <a:xfrm>
            <a:off x="6451997" y="2871571"/>
            <a:ext cx="1043876" cy="476541"/>
          </a:xfrm>
          <a:prstGeom prst="rect">
            <a:avLst/>
          </a:prstGeom>
        </p:spPr>
        <p:txBody>
          <a:bodyPr wrap="square">
            <a:spAutoFit/>
          </a:bodyPr>
          <a:lstStyle>
            <a:defPPr>
              <a:defRPr lang="en-US"/>
            </a:defPPr>
            <a:lvl1pPr indent="0" algn="ctr">
              <a:lnSpc>
                <a:spcPct val="140000"/>
              </a:lnSpc>
              <a:buFont typeface="Wingdings" panose="05000000000000000000" pitchFamily="2" charset="2"/>
              <a:buNone/>
              <a:defRPr sz="2000" b="1">
                <a:solidFill>
                  <a:srgbClr val="C00000"/>
                </a:solidFill>
                <a:latin typeface="微软雅黑" panose="020B0503020204020204" pitchFamily="34" charset="-122"/>
                <a:ea typeface="微软雅黑" panose="020B0503020204020204" pitchFamily="34" charset="-122"/>
              </a:defRPr>
            </a:lvl1pPr>
          </a:lstStyle>
          <a:p>
            <a:r>
              <a:rPr lang="zh-CN" altLang="en-US" dirty="0"/>
              <a:t>小说</a:t>
            </a:r>
          </a:p>
        </p:txBody>
      </p:sp>
      <p:sp>
        <p:nvSpPr>
          <p:cNvPr id="11" name="文本框 10"/>
          <p:cNvSpPr txBox="1"/>
          <p:nvPr/>
        </p:nvSpPr>
        <p:spPr>
          <a:xfrm>
            <a:off x="4413324" y="4138886"/>
            <a:ext cx="671594" cy="646331"/>
          </a:xfrm>
          <a:prstGeom prst="rect">
            <a:avLst/>
          </a:prstGeom>
          <a:noFill/>
        </p:spPr>
        <p:txBody>
          <a:bodyPr wrap="none" rtlCol="0">
            <a:spAutoFit/>
          </a:bodyPr>
          <a:lstStyle/>
          <a:p>
            <a:r>
              <a:rPr lang="en-US" altLang="zh-CN" sz="3600" b="1" dirty="0">
                <a:solidFill>
                  <a:srgbClr val="C00000"/>
                </a:solidFill>
              </a:rPr>
              <a:t>VS</a:t>
            </a:r>
            <a:endParaRPr lang="zh-CN" altLang="en-US" sz="3600" b="1" dirty="0">
              <a:solidFill>
                <a:srgbClr val="C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1.1 </a:t>
            </a:r>
            <a:r>
              <a:rPr lang="zh-CN" altLang="en-US" dirty="0"/>
              <a:t>程序设计语言发展</a:t>
            </a:r>
          </a:p>
          <a:p>
            <a:endParaRPr lang="zh-CN" altLang="en-US" dirty="0"/>
          </a:p>
        </p:txBody>
      </p:sp>
      <p:sp>
        <p:nvSpPr>
          <p:cNvPr id="51" name="文本框 50"/>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47" name="文本框 46"/>
          <p:cNvSpPr txBox="1"/>
          <p:nvPr/>
        </p:nvSpPr>
        <p:spPr>
          <a:xfrm>
            <a:off x="3040340" y="905617"/>
            <a:ext cx="3179076"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第三代 高级语言</a:t>
            </a:r>
          </a:p>
        </p:txBody>
      </p:sp>
      <p:sp>
        <p:nvSpPr>
          <p:cNvPr id="52" name="文本框 5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p>
        </p:txBody>
      </p:sp>
      <p:sp>
        <p:nvSpPr>
          <p:cNvPr id="5" name="灯片编号占位符 4"/>
          <p:cNvSpPr>
            <a:spLocks noGrp="1"/>
          </p:cNvSpPr>
          <p:nvPr>
            <p:ph type="sldNum" sz="quarter" idx="12"/>
          </p:nvPr>
        </p:nvSpPr>
        <p:spPr/>
        <p:txBody>
          <a:bodyPr/>
          <a:lstStyle/>
          <a:p>
            <a:fld id="{FDEBF119-12CC-4A19-A29F-D0422DAC2E01}" type="slidenum">
              <a:rPr lang="zh-CN" altLang="en-US" smtClean="0"/>
              <a:t>15</a:t>
            </a:fld>
            <a:endParaRPr lang="zh-CN" altLang="en-US"/>
          </a:p>
        </p:txBody>
      </p:sp>
      <p:sp>
        <p:nvSpPr>
          <p:cNvPr id="30" name="文本框 29"/>
          <p:cNvSpPr txBox="1"/>
          <p:nvPr/>
        </p:nvSpPr>
        <p:spPr>
          <a:xfrm>
            <a:off x="548871" y="1890495"/>
            <a:ext cx="4982938" cy="476541"/>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pPr marL="342900" indent="-342900">
              <a:buFont typeface="Wingdings" panose="05000000000000000000" pitchFamily="2" charset="2"/>
              <a:buChar char="p"/>
            </a:pPr>
            <a:r>
              <a:rPr lang="zh-CN" altLang="en-US" dirty="0"/>
              <a:t>面向对象</a:t>
            </a:r>
          </a:p>
        </p:txBody>
      </p:sp>
      <p:sp>
        <p:nvSpPr>
          <p:cNvPr id="20" name="Rectangle 3"/>
          <p:cNvSpPr txBox="1">
            <a:spLocks noChangeArrowheads="1"/>
          </p:cNvSpPr>
          <p:nvPr/>
        </p:nvSpPr>
        <p:spPr bwMode="auto">
          <a:xfrm>
            <a:off x="642950" y="2835491"/>
            <a:ext cx="6537729" cy="3738588"/>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stStyle>
          <a:p>
            <a:pPr>
              <a:lnSpc>
                <a:spcPct val="150000"/>
              </a:lnSpc>
              <a:buFont typeface="Wingdings" panose="05000000000000000000" pitchFamily="2" charset="2"/>
              <a:buChar char="l"/>
            </a:pPr>
            <a:r>
              <a:rPr lang="zh-CN" altLang="en-US" dirty="0"/>
              <a:t>出发点：</a:t>
            </a:r>
          </a:p>
          <a:p>
            <a:pPr lvl="1">
              <a:lnSpc>
                <a:spcPct val="150000"/>
              </a:lnSpc>
            </a:pPr>
            <a:r>
              <a:rPr lang="zh-CN" altLang="en-US" sz="2000" dirty="0"/>
              <a:t>更直接地描述客观世界中存在的事物</a:t>
            </a:r>
            <a:endParaRPr lang="en-US" altLang="zh-CN" sz="2000" dirty="0"/>
          </a:p>
          <a:p>
            <a:pPr lvl="1">
              <a:lnSpc>
                <a:spcPct val="150000"/>
              </a:lnSpc>
            </a:pPr>
            <a:r>
              <a:rPr lang="en-US" altLang="zh-CN" sz="2000" dirty="0"/>
              <a:t>(</a:t>
            </a:r>
            <a:r>
              <a:rPr lang="zh-CN" altLang="en-US" sz="2000" dirty="0"/>
              <a:t>对象</a:t>
            </a:r>
            <a:r>
              <a:rPr lang="en-US" altLang="zh-CN" sz="2000" dirty="0"/>
              <a:t>)</a:t>
            </a:r>
            <a:r>
              <a:rPr lang="zh-CN" altLang="en-US" sz="2000" dirty="0"/>
              <a:t>以及它们之间的关系。</a:t>
            </a:r>
          </a:p>
          <a:p>
            <a:pPr>
              <a:lnSpc>
                <a:spcPct val="150000"/>
              </a:lnSpc>
              <a:buFont typeface="Wingdings" panose="05000000000000000000" pitchFamily="2" charset="2"/>
              <a:buChar char="l"/>
            </a:pPr>
            <a:r>
              <a:rPr lang="zh-CN" altLang="en-US" dirty="0"/>
              <a:t>特点：</a:t>
            </a:r>
          </a:p>
          <a:p>
            <a:pPr lvl="1">
              <a:lnSpc>
                <a:spcPct val="150000"/>
              </a:lnSpc>
            </a:pPr>
            <a:r>
              <a:rPr lang="zh-CN" altLang="en-US" sz="2000" dirty="0"/>
              <a:t>是高级语言。</a:t>
            </a:r>
          </a:p>
          <a:p>
            <a:pPr lvl="1">
              <a:lnSpc>
                <a:spcPct val="150000"/>
              </a:lnSpc>
            </a:pPr>
            <a:r>
              <a:rPr lang="zh-CN" altLang="en-US" sz="2000" dirty="0"/>
              <a:t>将客观事物看作具有属性和行为的对象。</a:t>
            </a:r>
          </a:p>
          <a:p>
            <a:pPr lvl="1">
              <a:lnSpc>
                <a:spcPct val="150000"/>
              </a:lnSpc>
            </a:pPr>
            <a:r>
              <a:rPr lang="zh-CN" altLang="en-US" sz="2000" dirty="0"/>
              <a:t>通过抽象找出同一类对象的共同属性和行为，形成类。</a:t>
            </a:r>
          </a:p>
          <a:p>
            <a:pPr lvl="1">
              <a:lnSpc>
                <a:spcPct val="150000"/>
              </a:lnSpc>
            </a:pPr>
            <a:r>
              <a:rPr lang="zh-CN" altLang="en-US" sz="2000" dirty="0"/>
              <a:t>通过类的继承与多态实现代码重用。</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7662"/>
          <a:stretch>
            <a:fillRect/>
          </a:stretch>
        </p:blipFill>
        <p:spPr bwMode="auto">
          <a:xfrm>
            <a:off x="5433383" y="1763629"/>
            <a:ext cx="3650010" cy="25299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1.1 </a:t>
            </a:r>
            <a:r>
              <a:rPr lang="zh-CN" altLang="en-US" dirty="0"/>
              <a:t>程序设计语言发展</a:t>
            </a:r>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47" name="文本框 46"/>
          <p:cNvSpPr txBox="1"/>
          <p:nvPr/>
        </p:nvSpPr>
        <p:spPr>
          <a:xfrm>
            <a:off x="3040340" y="905617"/>
            <a:ext cx="3179076"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第三代 高级语言</a:t>
            </a: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p>
        </p:txBody>
      </p:sp>
      <p:sp>
        <p:nvSpPr>
          <p:cNvPr id="5" name="灯片编号占位符 4"/>
          <p:cNvSpPr>
            <a:spLocks noGrp="1"/>
          </p:cNvSpPr>
          <p:nvPr>
            <p:ph type="sldNum" sz="quarter" idx="12"/>
          </p:nvPr>
        </p:nvSpPr>
        <p:spPr/>
        <p:txBody>
          <a:bodyPr/>
          <a:lstStyle/>
          <a:p>
            <a:fld id="{FDEBF119-12CC-4A19-A29F-D0422DAC2E01}" type="slidenum">
              <a:rPr lang="zh-CN" altLang="en-US" smtClean="0"/>
              <a:t>16</a:t>
            </a:fld>
            <a:endParaRPr lang="zh-CN" altLang="en-US"/>
          </a:p>
        </p:txBody>
      </p:sp>
      <p:sp>
        <p:nvSpPr>
          <p:cNvPr id="30" name="文本框 29"/>
          <p:cNvSpPr txBox="1"/>
          <p:nvPr/>
        </p:nvSpPr>
        <p:spPr>
          <a:xfrm>
            <a:off x="548871" y="1890495"/>
            <a:ext cx="4982938" cy="476541"/>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pPr marL="342900" indent="-342900">
              <a:buFont typeface="Wingdings" panose="05000000000000000000" pitchFamily="2" charset="2"/>
              <a:buChar char="p"/>
            </a:pPr>
            <a:r>
              <a:rPr lang="zh-CN" altLang="en-US" dirty="0"/>
              <a:t>面向对象</a:t>
            </a:r>
          </a:p>
        </p:txBody>
      </p:sp>
      <p:sp>
        <p:nvSpPr>
          <p:cNvPr id="20" name="Rectangle 3"/>
          <p:cNvSpPr txBox="1">
            <a:spLocks noChangeArrowheads="1"/>
          </p:cNvSpPr>
          <p:nvPr/>
        </p:nvSpPr>
        <p:spPr bwMode="auto">
          <a:xfrm>
            <a:off x="596301" y="2631316"/>
            <a:ext cx="2779380" cy="3061864"/>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stStyle>
          <a:p>
            <a:pPr>
              <a:buFont typeface="Wingdings" panose="05000000000000000000" pitchFamily="2" charset="2"/>
              <a:buChar char="l"/>
            </a:pPr>
            <a:r>
              <a:rPr lang="zh-CN" altLang="en-US" dirty="0"/>
              <a:t>优点：</a:t>
            </a:r>
          </a:p>
          <a:p>
            <a:pPr marL="0" indent="0">
              <a:buNone/>
            </a:pPr>
            <a:r>
              <a:rPr lang="zh-CN" altLang="en-US" dirty="0"/>
              <a:t>     使程序能够比较直接地反问题域的本来面目，软件开发人员能够利用人类认识事物所采用的一般思维方法来进行软件开发。</a:t>
            </a: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890" b="1493"/>
          <a:stretch>
            <a:fillRect/>
          </a:stretch>
        </p:blipFill>
        <p:spPr bwMode="auto">
          <a:xfrm>
            <a:off x="3757418" y="2015859"/>
            <a:ext cx="4923996" cy="42927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1.1 </a:t>
            </a:r>
            <a:r>
              <a:rPr lang="zh-CN" altLang="en-US" dirty="0"/>
              <a:t>程序设计语言发展</a:t>
            </a:r>
          </a:p>
          <a:p>
            <a:endParaRPr lang="zh-CN" altLang="en-US" dirty="0"/>
          </a:p>
        </p:txBody>
      </p:sp>
      <p:sp>
        <p:nvSpPr>
          <p:cNvPr id="51" name="文本框 50"/>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52" name="文本框 5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p>
        </p:txBody>
      </p:sp>
      <p:sp>
        <p:nvSpPr>
          <p:cNvPr id="5" name="灯片编号占位符 4"/>
          <p:cNvSpPr>
            <a:spLocks noGrp="1"/>
          </p:cNvSpPr>
          <p:nvPr>
            <p:ph type="sldNum" sz="quarter" idx="12"/>
          </p:nvPr>
        </p:nvSpPr>
        <p:spPr/>
        <p:txBody>
          <a:bodyPr/>
          <a:lstStyle/>
          <a:p>
            <a:fld id="{FDEBF119-12CC-4A19-A29F-D0422DAC2E01}" type="slidenum">
              <a:rPr lang="zh-CN" altLang="en-US" smtClean="0"/>
              <a:t>17</a:t>
            </a:fld>
            <a:endParaRPr lang="zh-CN" altLang="en-US"/>
          </a:p>
        </p:txBody>
      </p:sp>
      <p:cxnSp>
        <p:nvCxnSpPr>
          <p:cNvPr id="4" name="直接箭头连接符 3"/>
          <p:cNvCxnSpPr/>
          <p:nvPr/>
        </p:nvCxnSpPr>
        <p:spPr>
          <a:xfrm flipV="1">
            <a:off x="1268730" y="1497330"/>
            <a:ext cx="0" cy="4583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1268730" y="6080760"/>
            <a:ext cx="68922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49626" y="2904444"/>
            <a:ext cx="628416" cy="1769202"/>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r>
              <a:rPr lang="zh-CN" altLang="en-US" dirty="0"/>
              <a:t>运行效率</a:t>
            </a:r>
          </a:p>
        </p:txBody>
      </p:sp>
      <p:sp>
        <p:nvSpPr>
          <p:cNvPr id="20" name="文本框 19"/>
          <p:cNvSpPr txBox="1"/>
          <p:nvPr/>
        </p:nvSpPr>
        <p:spPr>
          <a:xfrm>
            <a:off x="4096736" y="6191203"/>
            <a:ext cx="1789714" cy="476541"/>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pPr algn="dist"/>
            <a:r>
              <a:rPr lang="zh-CN" altLang="en-US" dirty="0"/>
              <a:t>编写效率</a:t>
            </a:r>
          </a:p>
        </p:txBody>
      </p:sp>
      <p:sp>
        <p:nvSpPr>
          <p:cNvPr id="2" name="等腰三角形 1"/>
          <p:cNvSpPr/>
          <p:nvPr/>
        </p:nvSpPr>
        <p:spPr>
          <a:xfrm>
            <a:off x="2468245" y="2159635"/>
            <a:ext cx="183515" cy="171450"/>
          </a:xfrm>
          <a:prstGeom prst="triangl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a:off x="4479925" y="3488055"/>
            <a:ext cx="183515" cy="171450"/>
          </a:xfrm>
          <a:prstGeom prst="triangle">
            <a:avLst/>
          </a:prstGeom>
          <a:solidFill>
            <a:schemeClr val="accent5">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6785610" y="4805045"/>
            <a:ext cx="183515" cy="171450"/>
          </a:xfrm>
          <a:prstGeom prst="triangle">
            <a:avLst/>
          </a:prstGeom>
          <a:solidFill>
            <a:schemeClr val="accent4">
              <a:lumMod val="60000"/>
              <a:lumOff val="4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678930" y="1497330"/>
            <a:ext cx="2425065" cy="306705"/>
          </a:xfrm>
          <a:prstGeom prst="rect">
            <a:avLst/>
          </a:prstGeom>
          <a:noFill/>
        </p:spPr>
        <p:txBody>
          <a:bodyPr wrap="square" rtlCol="0">
            <a:spAutoFit/>
          </a:bodyPr>
          <a:lstStyle/>
          <a:p>
            <a:r>
              <a:rPr lang="zh-CN" altLang="en-US" sz="1400">
                <a:latin typeface="黑体" panose="02010609060101010101" charset="-122"/>
                <a:ea typeface="黑体" panose="02010609060101010101" charset="-122"/>
              </a:rPr>
              <a:t>第一代机器语言</a:t>
            </a:r>
          </a:p>
        </p:txBody>
      </p:sp>
      <p:sp>
        <p:nvSpPr>
          <p:cNvPr id="9" name="等腰三角形 8"/>
          <p:cNvSpPr/>
          <p:nvPr/>
        </p:nvSpPr>
        <p:spPr>
          <a:xfrm>
            <a:off x="6535420" y="1564640"/>
            <a:ext cx="183515" cy="171450"/>
          </a:xfrm>
          <a:prstGeom prst="triangl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6535420" y="1864360"/>
            <a:ext cx="183515" cy="171450"/>
          </a:xfrm>
          <a:prstGeom prst="triangle">
            <a:avLst/>
          </a:prstGeom>
          <a:solidFill>
            <a:schemeClr val="accent5">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685280" y="1804035"/>
            <a:ext cx="2425065" cy="306705"/>
          </a:xfrm>
          <a:prstGeom prst="rect">
            <a:avLst/>
          </a:prstGeom>
          <a:noFill/>
        </p:spPr>
        <p:txBody>
          <a:bodyPr wrap="square" rtlCol="0">
            <a:spAutoFit/>
          </a:bodyPr>
          <a:lstStyle/>
          <a:p>
            <a:r>
              <a:rPr lang="zh-CN" altLang="en-US" sz="1400">
                <a:latin typeface="黑体" panose="02010609060101010101" charset="-122"/>
                <a:ea typeface="黑体" panose="02010609060101010101" charset="-122"/>
              </a:rPr>
              <a:t>第二代汇编语言</a:t>
            </a:r>
          </a:p>
        </p:txBody>
      </p:sp>
      <p:sp>
        <p:nvSpPr>
          <p:cNvPr id="12" name="等腰三角形 11"/>
          <p:cNvSpPr/>
          <p:nvPr/>
        </p:nvSpPr>
        <p:spPr>
          <a:xfrm>
            <a:off x="6535420" y="2178685"/>
            <a:ext cx="183515" cy="171450"/>
          </a:xfrm>
          <a:prstGeom prst="triangle">
            <a:avLst/>
          </a:prstGeom>
          <a:solidFill>
            <a:schemeClr val="accent4">
              <a:lumMod val="60000"/>
              <a:lumOff val="4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684645" y="2110740"/>
            <a:ext cx="2425065" cy="306705"/>
          </a:xfrm>
          <a:prstGeom prst="rect">
            <a:avLst/>
          </a:prstGeom>
          <a:noFill/>
        </p:spPr>
        <p:txBody>
          <a:bodyPr wrap="square" rtlCol="0">
            <a:spAutoFit/>
          </a:bodyPr>
          <a:lstStyle/>
          <a:p>
            <a:r>
              <a:rPr lang="zh-CN" altLang="en-US" sz="1400">
                <a:latin typeface="黑体" panose="02010609060101010101" charset="-122"/>
                <a:ea typeface="黑体" panose="02010609060101010101" charset="-122"/>
              </a:rPr>
              <a:t>第三代高级语言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6" grpId="0" animBg="1"/>
      <p:bldP spid="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124"/>
          <p:cNvSpPr/>
          <p:nvPr/>
        </p:nvSpPr>
        <p:spPr>
          <a:xfrm>
            <a:off x="3509477" y="1592965"/>
            <a:ext cx="504173" cy="501201"/>
          </a:xfrm>
          <a:prstGeom prst="ellipse">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1</a:t>
            </a:r>
          </a:p>
        </p:txBody>
      </p:sp>
      <p:sp>
        <p:nvSpPr>
          <p:cNvPr id="44" name="Rectangle 125"/>
          <p:cNvSpPr/>
          <p:nvPr/>
        </p:nvSpPr>
        <p:spPr>
          <a:xfrm>
            <a:off x="4385241" y="156096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课程安排</a:t>
            </a:r>
          </a:p>
        </p:txBody>
      </p:sp>
      <p:sp>
        <p:nvSpPr>
          <p:cNvPr id="45" name="Oval 134"/>
          <p:cNvSpPr/>
          <p:nvPr/>
        </p:nvSpPr>
        <p:spPr>
          <a:xfrm>
            <a:off x="3509477" y="2300647"/>
            <a:ext cx="504173" cy="501201"/>
          </a:xfrm>
          <a:prstGeom prst="ellipse">
            <a:avLst/>
          </a:prstGeom>
          <a:noFill/>
          <a:ln w="57150">
            <a:solidFill>
              <a:srgbClr val="3C609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rgbClr val="3C609E"/>
                </a:solidFill>
                <a:latin typeface="微软雅黑" panose="020B0503020204020204" pitchFamily="34" charset="-122"/>
                <a:ea typeface="微软雅黑" panose="020B0503020204020204" pitchFamily="34" charset="-122"/>
                <a:sym typeface="FZHei-B01S" panose="02010601030101010101" pitchFamily="2" charset="-122"/>
              </a:rPr>
              <a:t>2</a:t>
            </a:r>
          </a:p>
        </p:txBody>
      </p:sp>
      <p:sp>
        <p:nvSpPr>
          <p:cNvPr id="51" name="文本框 50"/>
          <p:cNvSpPr txBox="1">
            <a:spLocks noChangeArrowheads="1"/>
          </p:cNvSpPr>
          <p:nvPr/>
        </p:nvSpPr>
        <p:spPr bwMode="auto">
          <a:xfrm>
            <a:off x="370243" y="150439"/>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sym typeface="FZHei-B01S" panose="02010601030101010101" pitchFamily="2" charset="-122"/>
              </a:rPr>
              <a:t>目录</a:t>
            </a:r>
          </a:p>
        </p:txBody>
      </p:sp>
      <p:sp>
        <p:nvSpPr>
          <p:cNvPr id="57" name="标题 1"/>
          <p:cNvSpPr txBox="1"/>
          <p:nvPr/>
        </p:nvSpPr>
        <p:spPr>
          <a:xfrm>
            <a:off x="987228" y="1672173"/>
            <a:ext cx="1621043" cy="43504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000" b="1" dirty="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ZHei-B01S" panose="02010601030101010101" pitchFamily="2" charset="-122"/>
              </a:rPr>
              <a:t>课程纲要</a:t>
            </a:r>
          </a:p>
        </p:txBody>
      </p:sp>
      <p:sp>
        <p:nvSpPr>
          <p:cNvPr id="58" name="Rectangle 125"/>
          <p:cNvSpPr/>
          <p:nvPr/>
        </p:nvSpPr>
        <p:spPr>
          <a:xfrm>
            <a:off x="4385241" y="2268650"/>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b="1" dirty="0">
                <a:solidFill>
                  <a:schemeClr val="accent5">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第一章 绪论</a:t>
            </a:r>
          </a:p>
        </p:txBody>
      </p:sp>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0" name="Rectangle 125"/>
          <p:cNvSpPr/>
          <p:nvPr/>
        </p:nvSpPr>
        <p:spPr>
          <a:xfrm>
            <a:off x="4385241" y="2782371"/>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计算机程序设计语言的发展</a:t>
            </a:r>
          </a:p>
        </p:txBody>
      </p:sp>
      <p:sp>
        <p:nvSpPr>
          <p:cNvPr id="14" name="Rectangle 125"/>
          <p:cNvSpPr/>
          <p:nvPr/>
        </p:nvSpPr>
        <p:spPr>
          <a:xfrm>
            <a:off x="4385241" y="3296092"/>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b="1" dirty="0">
                <a:solidFill>
                  <a:srgbClr val="3C609E"/>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面向对象的方法</a:t>
            </a:r>
          </a:p>
        </p:txBody>
      </p:sp>
      <p:sp>
        <p:nvSpPr>
          <p:cNvPr id="15" name="Oval 134"/>
          <p:cNvSpPr/>
          <p:nvPr/>
        </p:nvSpPr>
        <p:spPr>
          <a:xfrm>
            <a:off x="3509477" y="4999459"/>
            <a:ext cx="504173" cy="501201"/>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rPr>
              <a:t>3</a:t>
            </a:r>
          </a:p>
        </p:txBody>
      </p:sp>
      <p:sp>
        <p:nvSpPr>
          <p:cNvPr id="19" name="Rectangle 125"/>
          <p:cNvSpPr/>
          <p:nvPr/>
        </p:nvSpPr>
        <p:spPr>
          <a:xfrm>
            <a:off x="4385241" y="3809813"/>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面向对象的软件开发</a:t>
            </a:r>
          </a:p>
        </p:txBody>
      </p:sp>
      <p:sp>
        <p:nvSpPr>
          <p:cNvPr id="22" name="Rectangle 125"/>
          <p:cNvSpPr/>
          <p:nvPr/>
        </p:nvSpPr>
        <p:spPr>
          <a:xfrm>
            <a:off x="4385241" y="4323534"/>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信息表示与存储</a:t>
            </a:r>
          </a:p>
        </p:txBody>
      </p:sp>
      <p:sp>
        <p:nvSpPr>
          <p:cNvPr id="3" name="灯片编号占位符 2"/>
          <p:cNvSpPr>
            <a:spLocks noGrp="1"/>
          </p:cNvSpPr>
          <p:nvPr>
            <p:ph type="sldNum" sz="quarter" idx="12"/>
          </p:nvPr>
        </p:nvSpPr>
        <p:spPr/>
        <p:txBody>
          <a:bodyPr/>
          <a:lstStyle/>
          <a:p>
            <a:fld id="{FDEBF119-12CC-4A19-A29F-D0422DAC2E01}" type="slidenum">
              <a:rPr lang="zh-CN" altLang="en-US" smtClean="0"/>
              <a:t>18</a:t>
            </a:fld>
            <a:endParaRPr lang="zh-CN" altLang="en-US"/>
          </a:p>
        </p:txBody>
      </p:sp>
      <p:sp>
        <p:nvSpPr>
          <p:cNvPr id="23" name="Rectangle 125"/>
          <p:cNvSpPr/>
          <p:nvPr/>
        </p:nvSpPr>
        <p:spPr>
          <a:xfrm>
            <a:off x="4385241" y="4967461"/>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第二章 </a:t>
            </a: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简单程序设计</a:t>
            </a:r>
          </a:p>
        </p:txBody>
      </p:sp>
      <p:sp>
        <p:nvSpPr>
          <p:cNvPr id="24" name="Rectangle 125"/>
          <p:cNvSpPr/>
          <p:nvPr/>
        </p:nvSpPr>
        <p:spPr>
          <a:xfrm>
            <a:off x="4385241" y="5502243"/>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 </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语言概述</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p>
          <a:p>
            <a:endParaRPr lang="zh-CN" altLang="en-US" dirty="0"/>
          </a:p>
        </p:txBody>
      </p:sp>
      <p:sp>
        <p:nvSpPr>
          <p:cNvPr id="51" name="文本框 50"/>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47" name="文本框 46"/>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p>
        </p:txBody>
      </p:sp>
      <p:sp>
        <p:nvSpPr>
          <p:cNvPr id="52" name="文本框 5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p>
        </p:txBody>
      </p:sp>
      <p:sp>
        <p:nvSpPr>
          <p:cNvPr id="5" name="灯片编号占位符 4"/>
          <p:cNvSpPr>
            <a:spLocks noGrp="1"/>
          </p:cNvSpPr>
          <p:nvPr>
            <p:ph type="sldNum" sz="quarter" idx="12"/>
          </p:nvPr>
        </p:nvSpPr>
        <p:spPr/>
        <p:txBody>
          <a:bodyPr/>
          <a:lstStyle/>
          <a:p>
            <a:fld id="{FDEBF119-12CC-4A19-A29F-D0422DAC2E01}" type="slidenum">
              <a:rPr lang="zh-CN" altLang="en-US" smtClean="0"/>
              <a:t>19</a:t>
            </a:fld>
            <a:endParaRPr lang="zh-CN" altLang="en-US"/>
          </a:p>
        </p:txBody>
      </p:sp>
      <p:sp>
        <p:nvSpPr>
          <p:cNvPr id="16" name="Rectangle 3"/>
          <p:cNvSpPr txBox="1">
            <a:spLocks noChangeArrowheads="1"/>
          </p:cNvSpPr>
          <p:nvPr/>
        </p:nvSpPr>
        <p:spPr bwMode="auto">
          <a:xfrm>
            <a:off x="565861" y="2044554"/>
            <a:ext cx="7467600" cy="1338315"/>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stStyle>
          <a:p>
            <a:r>
              <a:rPr lang="zh-CN" altLang="en-US" dirty="0"/>
              <a:t>程序的目的：用于数学计算</a:t>
            </a:r>
          </a:p>
          <a:p>
            <a:r>
              <a:rPr lang="zh-CN" altLang="en-US" dirty="0"/>
              <a:t>主要工作：设计求解问题的过程</a:t>
            </a:r>
          </a:p>
          <a:p>
            <a:r>
              <a:rPr lang="zh-CN" altLang="en-US" dirty="0"/>
              <a:t>缺点：对于庞大、复杂的程序难以开发和维护</a:t>
            </a:r>
          </a:p>
        </p:txBody>
      </p:sp>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770" y="3603058"/>
            <a:ext cx="4764049" cy="286354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861" y="3529401"/>
            <a:ext cx="3016545" cy="3010853"/>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p:cNvSpPr txBox="1"/>
          <p:nvPr/>
        </p:nvSpPr>
        <p:spPr>
          <a:xfrm>
            <a:off x="256230" y="1520025"/>
            <a:ext cx="4374916"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）面向过程的程序设计方法</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124"/>
          <p:cNvSpPr/>
          <p:nvPr/>
        </p:nvSpPr>
        <p:spPr>
          <a:xfrm>
            <a:off x="3509477" y="1592965"/>
            <a:ext cx="504173" cy="501201"/>
          </a:xfrm>
          <a:prstGeom prst="ellipse">
            <a:avLst/>
          </a:prstGeom>
          <a:noFill/>
          <a:ln w="571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accent5">
                    <a:lumMod val="50000"/>
                  </a:schemeClr>
                </a:solidFill>
                <a:latin typeface="微软雅黑" panose="020B0503020204020204" pitchFamily="34" charset="-122"/>
                <a:ea typeface="微软雅黑" panose="020B0503020204020204" pitchFamily="34" charset="-122"/>
                <a:sym typeface="FZHei-B01S" panose="02010601030101010101" pitchFamily="2" charset="-122"/>
              </a:rPr>
              <a:t>0</a:t>
            </a:r>
          </a:p>
        </p:txBody>
      </p:sp>
      <p:sp>
        <p:nvSpPr>
          <p:cNvPr id="44" name="Rectangle 125"/>
          <p:cNvSpPr/>
          <p:nvPr/>
        </p:nvSpPr>
        <p:spPr>
          <a:xfrm>
            <a:off x="4385241" y="156096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b="1" dirty="0">
                <a:solidFill>
                  <a:schemeClr val="accent5">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课程安排</a:t>
            </a:r>
          </a:p>
        </p:txBody>
      </p:sp>
      <p:sp>
        <p:nvSpPr>
          <p:cNvPr id="45" name="Oval 134"/>
          <p:cNvSpPr/>
          <p:nvPr/>
        </p:nvSpPr>
        <p:spPr>
          <a:xfrm>
            <a:off x="3509477" y="2300647"/>
            <a:ext cx="504173" cy="501201"/>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rPr>
              <a:t>1</a:t>
            </a:r>
          </a:p>
        </p:txBody>
      </p:sp>
      <p:sp>
        <p:nvSpPr>
          <p:cNvPr id="51" name="文本框 50"/>
          <p:cNvSpPr txBox="1">
            <a:spLocks noChangeArrowheads="1"/>
          </p:cNvSpPr>
          <p:nvPr/>
        </p:nvSpPr>
        <p:spPr bwMode="auto">
          <a:xfrm>
            <a:off x="370243" y="150439"/>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sym typeface="FZHei-B01S" panose="02010601030101010101" pitchFamily="2" charset="-122"/>
              </a:rPr>
              <a:t>目录</a:t>
            </a:r>
          </a:p>
        </p:txBody>
      </p:sp>
      <p:sp>
        <p:nvSpPr>
          <p:cNvPr id="57" name="标题 1"/>
          <p:cNvSpPr txBox="1"/>
          <p:nvPr/>
        </p:nvSpPr>
        <p:spPr>
          <a:xfrm>
            <a:off x="987228" y="1672173"/>
            <a:ext cx="1621043" cy="43504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000" b="1" dirty="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ZHei-B01S" panose="02010601030101010101" pitchFamily="2" charset="-122"/>
              </a:rPr>
              <a:t>课程纲要</a:t>
            </a:r>
          </a:p>
        </p:txBody>
      </p:sp>
      <p:sp>
        <p:nvSpPr>
          <p:cNvPr id="58" name="Rectangle 125"/>
          <p:cNvSpPr/>
          <p:nvPr/>
        </p:nvSpPr>
        <p:spPr>
          <a:xfrm>
            <a:off x="4385241" y="2268650"/>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第一章 绪论</a:t>
            </a:r>
          </a:p>
        </p:txBody>
      </p:sp>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0" name="Rectangle 125"/>
          <p:cNvSpPr/>
          <p:nvPr/>
        </p:nvSpPr>
        <p:spPr>
          <a:xfrm>
            <a:off x="4385241" y="2782106"/>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计算机程序设计语言的发展</a:t>
            </a:r>
          </a:p>
        </p:txBody>
      </p:sp>
      <p:sp>
        <p:nvSpPr>
          <p:cNvPr id="14" name="Rectangle 125"/>
          <p:cNvSpPr/>
          <p:nvPr/>
        </p:nvSpPr>
        <p:spPr>
          <a:xfrm>
            <a:off x="4385241" y="3295562"/>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面向对象的方法</a:t>
            </a:r>
          </a:p>
        </p:txBody>
      </p:sp>
      <p:sp>
        <p:nvSpPr>
          <p:cNvPr id="15" name="Oval 134"/>
          <p:cNvSpPr/>
          <p:nvPr/>
        </p:nvSpPr>
        <p:spPr>
          <a:xfrm>
            <a:off x="3509477" y="5485234"/>
            <a:ext cx="504173" cy="501201"/>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rPr>
              <a:t>2</a:t>
            </a:r>
          </a:p>
        </p:txBody>
      </p:sp>
      <p:sp>
        <p:nvSpPr>
          <p:cNvPr id="19" name="Rectangle 125"/>
          <p:cNvSpPr/>
          <p:nvPr/>
        </p:nvSpPr>
        <p:spPr>
          <a:xfrm>
            <a:off x="4385241" y="380901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面向对象的软件开发</a:t>
            </a:r>
          </a:p>
        </p:txBody>
      </p:sp>
      <p:sp>
        <p:nvSpPr>
          <p:cNvPr id="22" name="Rectangle 125"/>
          <p:cNvSpPr/>
          <p:nvPr/>
        </p:nvSpPr>
        <p:spPr>
          <a:xfrm>
            <a:off x="4385241" y="4322474"/>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信息表示与存储</a:t>
            </a:r>
          </a:p>
        </p:txBody>
      </p:sp>
      <p:sp>
        <p:nvSpPr>
          <p:cNvPr id="3" name="灯片编号占位符 2"/>
          <p:cNvSpPr>
            <a:spLocks noGrp="1"/>
          </p:cNvSpPr>
          <p:nvPr>
            <p:ph type="sldNum" sz="quarter" idx="12"/>
          </p:nvPr>
        </p:nvSpPr>
        <p:spPr/>
        <p:txBody>
          <a:bodyPr/>
          <a:lstStyle/>
          <a:p>
            <a:fld id="{FDEBF119-12CC-4A19-A29F-D0422DAC2E01}" type="slidenum">
              <a:rPr lang="zh-CN" altLang="en-US" smtClean="0"/>
              <a:t>2</a:t>
            </a:fld>
            <a:endParaRPr lang="zh-CN" altLang="en-US"/>
          </a:p>
        </p:txBody>
      </p:sp>
      <p:sp>
        <p:nvSpPr>
          <p:cNvPr id="23" name="Rectangle 125"/>
          <p:cNvSpPr/>
          <p:nvPr/>
        </p:nvSpPr>
        <p:spPr>
          <a:xfrm>
            <a:off x="4385241" y="5453236"/>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第二章 </a:t>
            </a: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简单程序设计</a:t>
            </a:r>
          </a:p>
        </p:txBody>
      </p:sp>
      <p:sp>
        <p:nvSpPr>
          <p:cNvPr id="24" name="Rectangle 125"/>
          <p:cNvSpPr/>
          <p:nvPr/>
        </p:nvSpPr>
        <p:spPr>
          <a:xfrm>
            <a:off x="4385241" y="598801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 </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语言概述</a:t>
            </a:r>
          </a:p>
        </p:txBody>
      </p:sp>
      <p:sp>
        <p:nvSpPr>
          <p:cNvPr id="25" name="Rectangle 125"/>
          <p:cNvSpPr/>
          <p:nvPr/>
        </p:nvSpPr>
        <p:spPr>
          <a:xfrm>
            <a:off x="4385241" y="483592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程序开发基本概念</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p>
        </p:txBody>
      </p:sp>
      <p:sp>
        <p:nvSpPr>
          <p:cNvPr id="5" name="灯片编号占位符 4"/>
          <p:cNvSpPr>
            <a:spLocks noGrp="1"/>
          </p:cNvSpPr>
          <p:nvPr>
            <p:ph type="sldNum" sz="quarter" idx="12"/>
          </p:nvPr>
        </p:nvSpPr>
        <p:spPr/>
        <p:txBody>
          <a:bodyPr/>
          <a:lstStyle/>
          <a:p>
            <a:fld id="{FDEBF119-12CC-4A19-A29F-D0422DAC2E01}" type="slidenum">
              <a:rPr lang="zh-CN" altLang="en-US" smtClean="0"/>
              <a:t>20</a:t>
            </a:fld>
            <a:endParaRPr lang="zh-CN" altLang="en-US"/>
          </a:p>
        </p:txBody>
      </p:sp>
      <p:sp>
        <p:nvSpPr>
          <p:cNvPr id="15" name="Rectangle 3"/>
          <p:cNvSpPr txBox="1">
            <a:spLocks noChangeArrowheads="1"/>
          </p:cNvSpPr>
          <p:nvPr/>
        </p:nvSpPr>
        <p:spPr>
          <a:xfrm>
            <a:off x="674609" y="2111688"/>
            <a:ext cx="7239000" cy="3869777"/>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设计思路</a:t>
            </a:r>
          </a:p>
          <a:p>
            <a:pPr lvl="1"/>
            <a:r>
              <a:rPr lang="zh-CN" altLang="en-US" dirty="0"/>
              <a:t>自顶向下、逐步求精。采用模块分解与功能抽象，自顶向下、分而治之。</a:t>
            </a:r>
          </a:p>
          <a:p>
            <a:r>
              <a:rPr lang="zh-CN" altLang="en-US" dirty="0"/>
              <a:t>程序结构：</a:t>
            </a:r>
          </a:p>
          <a:p>
            <a:pPr lvl="1"/>
            <a:r>
              <a:rPr lang="zh-CN" altLang="en-US" dirty="0"/>
              <a:t>按功能划分为若干个基本模块，形成一个树状结构。</a:t>
            </a:r>
          </a:p>
          <a:p>
            <a:pPr lvl="1"/>
            <a:r>
              <a:rPr lang="zh-CN" altLang="en-US" dirty="0"/>
              <a:t>各模块间的关系尽可能简单，功能上相对独立；每一模块内部均是由顺序、选择和循环三种基本结构组成。</a:t>
            </a:r>
          </a:p>
          <a:p>
            <a:pPr lvl="1"/>
            <a:r>
              <a:rPr lang="zh-CN" altLang="en-US" dirty="0"/>
              <a:t>其模块化实现的具体方法是使用子程序。</a:t>
            </a:r>
          </a:p>
        </p:txBody>
      </p:sp>
      <p:sp>
        <p:nvSpPr>
          <p:cNvPr id="20" name="文本框 19"/>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p>
        </p:txBody>
      </p:sp>
      <p:sp>
        <p:nvSpPr>
          <p:cNvPr id="22" name="文本框 21"/>
          <p:cNvSpPr txBox="1"/>
          <p:nvPr/>
        </p:nvSpPr>
        <p:spPr>
          <a:xfrm>
            <a:off x="282930" y="1531212"/>
            <a:ext cx="5298246"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）面向过程的结构化程序设计方法</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3"/>
          <a:stretch>
            <a:fillRect/>
          </a:stretch>
        </p:blipFill>
        <p:spPr>
          <a:xfrm>
            <a:off x="3002915" y="2747010"/>
            <a:ext cx="5868000" cy="3729600"/>
          </a:xfrm>
          <a:prstGeom prst="rect">
            <a:avLst/>
          </a:prstGeom>
        </p:spPr>
      </p:pic>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p>
        </p:txBody>
      </p:sp>
      <p:sp>
        <p:nvSpPr>
          <p:cNvPr id="5" name="灯片编号占位符 4"/>
          <p:cNvSpPr>
            <a:spLocks noGrp="1"/>
          </p:cNvSpPr>
          <p:nvPr>
            <p:ph type="sldNum" sz="quarter" idx="12"/>
          </p:nvPr>
        </p:nvSpPr>
        <p:spPr/>
        <p:txBody>
          <a:bodyPr/>
          <a:lstStyle/>
          <a:p>
            <a:fld id="{FDEBF119-12CC-4A19-A29F-D0422DAC2E01}" type="slidenum">
              <a:rPr lang="zh-CN" altLang="en-US" smtClean="0"/>
              <a:t>21</a:t>
            </a:fld>
            <a:endParaRPr lang="zh-CN" altLang="en-US"/>
          </a:p>
        </p:txBody>
      </p:sp>
      <p:sp>
        <p:nvSpPr>
          <p:cNvPr id="16" name="文本框 15"/>
          <p:cNvSpPr txBox="1"/>
          <p:nvPr/>
        </p:nvSpPr>
        <p:spPr>
          <a:xfrm>
            <a:off x="666433" y="2055449"/>
            <a:ext cx="4703444" cy="1769202"/>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优点：</a:t>
            </a:r>
          </a:p>
          <a:p>
            <a:pPr marL="0" indent="0">
              <a:buNone/>
            </a:pPr>
            <a:r>
              <a:rPr lang="zh-CN" altLang="en-US" dirty="0"/>
              <a:t>有效地将一个较复杂的程序系统设计任务分解成许多易于控制和处理的子任务，便于开发和维护。</a:t>
            </a:r>
          </a:p>
        </p:txBody>
      </p:sp>
      <p:sp>
        <p:nvSpPr>
          <p:cNvPr id="19" name="文本框 18"/>
          <p:cNvSpPr txBox="1"/>
          <p:nvPr/>
        </p:nvSpPr>
        <p:spPr>
          <a:xfrm>
            <a:off x="2690885"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p>
        </p:txBody>
      </p:sp>
      <p:sp>
        <p:nvSpPr>
          <p:cNvPr id="20" name="文本框 19"/>
          <p:cNvSpPr txBox="1"/>
          <p:nvPr/>
        </p:nvSpPr>
        <p:spPr>
          <a:xfrm>
            <a:off x="251188" y="1490675"/>
            <a:ext cx="5298246"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）面向过程的结构化程序设计方法</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p>
        </p:txBody>
      </p:sp>
      <p:sp>
        <p:nvSpPr>
          <p:cNvPr id="5" name="灯片编号占位符 4"/>
          <p:cNvSpPr>
            <a:spLocks noGrp="1"/>
          </p:cNvSpPr>
          <p:nvPr>
            <p:ph type="sldNum" sz="quarter" idx="12"/>
          </p:nvPr>
        </p:nvSpPr>
        <p:spPr/>
        <p:txBody>
          <a:bodyPr/>
          <a:lstStyle/>
          <a:p>
            <a:fld id="{FDEBF119-12CC-4A19-A29F-D0422DAC2E01}" type="slidenum">
              <a:rPr lang="zh-CN" altLang="en-US" smtClean="0"/>
              <a:t>22</a:t>
            </a:fld>
            <a:endParaRPr lang="zh-CN" altLang="en-US"/>
          </a:p>
        </p:txBody>
      </p:sp>
      <p:sp>
        <p:nvSpPr>
          <p:cNvPr id="15" name="Rectangle 3"/>
          <p:cNvSpPr txBox="1">
            <a:spLocks noChangeArrowheads="1"/>
          </p:cNvSpPr>
          <p:nvPr/>
        </p:nvSpPr>
        <p:spPr bwMode="auto">
          <a:xfrm>
            <a:off x="674609" y="2231373"/>
            <a:ext cx="7239000" cy="3926203"/>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缺点：可重用性差、数据安全性差、难以开发大型软件和图形界面的应用软件</a:t>
            </a:r>
          </a:p>
          <a:p>
            <a:pPr lvl="1">
              <a:lnSpc>
                <a:spcPct val="150000"/>
              </a:lnSpc>
            </a:pPr>
            <a:r>
              <a:rPr lang="zh-CN" altLang="en-US" sz="2000" dirty="0">
                <a:latin typeface="微软雅黑" panose="020B0503020204020204" pitchFamily="34" charset="-122"/>
                <a:ea typeface="微软雅黑" panose="020B0503020204020204" pitchFamily="34" charset="-122"/>
              </a:rPr>
              <a:t>把数据和处理数据的过程分离为相互独立的实体。</a:t>
            </a:r>
          </a:p>
          <a:p>
            <a:pPr lvl="1">
              <a:lnSpc>
                <a:spcPct val="150000"/>
              </a:lnSpc>
            </a:pPr>
            <a:r>
              <a:rPr lang="zh-CN" altLang="en-US" sz="2000" dirty="0">
                <a:latin typeface="微软雅黑" panose="020B0503020204020204" pitchFamily="34" charset="-122"/>
                <a:ea typeface="微软雅黑" panose="020B0503020204020204" pitchFamily="34" charset="-122"/>
              </a:rPr>
              <a:t>当数据结构改变时，所有相关的处理过程都要进行相应的修改。</a:t>
            </a:r>
          </a:p>
          <a:p>
            <a:pPr lvl="1">
              <a:lnSpc>
                <a:spcPct val="150000"/>
              </a:lnSpc>
            </a:pPr>
            <a:r>
              <a:rPr lang="zh-CN" altLang="en-US" sz="2000" dirty="0">
                <a:latin typeface="微软雅黑" panose="020B0503020204020204" pitchFamily="34" charset="-122"/>
                <a:ea typeface="微软雅黑" panose="020B0503020204020204" pitchFamily="34" charset="-122"/>
              </a:rPr>
              <a:t>每一种相对于老问题的新方法都要带来额外的开销。</a:t>
            </a:r>
          </a:p>
          <a:p>
            <a:pPr lvl="1">
              <a:lnSpc>
                <a:spcPct val="150000"/>
              </a:lnSpc>
            </a:pPr>
            <a:r>
              <a:rPr lang="zh-CN" altLang="en-US" sz="2000" dirty="0">
                <a:latin typeface="微软雅黑" panose="020B0503020204020204" pitchFamily="34" charset="-122"/>
                <a:ea typeface="微软雅黑" panose="020B0503020204020204" pitchFamily="34" charset="-122"/>
              </a:rPr>
              <a:t>图形用户界面的应用程序，很难用过程来描述和实现，开发和维护也都很困难。</a:t>
            </a:r>
          </a:p>
        </p:txBody>
      </p:sp>
      <p:sp>
        <p:nvSpPr>
          <p:cNvPr id="19" name="文本框 18"/>
          <p:cNvSpPr txBox="1"/>
          <p:nvPr/>
        </p:nvSpPr>
        <p:spPr>
          <a:xfrm>
            <a:off x="2690885"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p>
        </p:txBody>
      </p:sp>
      <p:sp>
        <p:nvSpPr>
          <p:cNvPr id="20" name="文本框 19"/>
          <p:cNvSpPr txBox="1"/>
          <p:nvPr/>
        </p:nvSpPr>
        <p:spPr>
          <a:xfrm>
            <a:off x="251188" y="1490675"/>
            <a:ext cx="5298246"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）面向过程的结构化程序设计方法</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p>
        </p:txBody>
      </p:sp>
      <p:sp>
        <p:nvSpPr>
          <p:cNvPr id="5" name="灯片编号占位符 4"/>
          <p:cNvSpPr>
            <a:spLocks noGrp="1"/>
          </p:cNvSpPr>
          <p:nvPr>
            <p:ph type="sldNum" sz="quarter" idx="12"/>
          </p:nvPr>
        </p:nvSpPr>
        <p:spPr/>
        <p:txBody>
          <a:bodyPr/>
          <a:lstStyle/>
          <a:p>
            <a:fld id="{FDEBF119-12CC-4A19-A29F-D0422DAC2E01}" type="slidenum">
              <a:rPr lang="zh-CN" altLang="en-US" smtClean="0"/>
              <a:t>23</a:t>
            </a:fld>
            <a:endParaRPr lang="zh-CN" altLang="en-US"/>
          </a:p>
        </p:txBody>
      </p:sp>
      <p:sp>
        <p:nvSpPr>
          <p:cNvPr id="14" name="文本框 13"/>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p>
        </p:txBody>
      </p:sp>
      <p:sp>
        <p:nvSpPr>
          <p:cNvPr id="16" name="文本框 15"/>
          <p:cNvSpPr txBox="1"/>
          <p:nvPr/>
        </p:nvSpPr>
        <p:spPr>
          <a:xfrm>
            <a:off x="157757" y="1603305"/>
            <a:ext cx="5298245"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）面向对象的程序设计方法：对象</a:t>
            </a:r>
          </a:p>
        </p:txBody>
      </p:sp>
      <p:sp>
        <p:nvSpPr>
          <p:cNvPr id="20" name="Rectangle 3"/>
          <p:cNvSpPr txBox="1">
            <a:spLocks noChangeArrowheads="1"/>
          </p:cNvSpPr>
          <p:nvPr/>
        </p:nvSpPr>
        <p:spPr bwMode="auto">
          <a:xfrm>
            <a:off x="674609" y="2243445"/>
            <a:ext cx="7239000" cy="3355277"/>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150000"/>
              </a:lnSpc>
              <a:spcBef>
                <a:spcPts val="5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一般意义上的对象：</a:t>
            </a:r>
          </a:p>
          <a:p>
            <a:pPr lvl="1"/>
            <a:r>
              <a:rPr lang="zh-CN" altLang="en-US" dirty="0"/>
              <a:t>是现实世界中一个实际存在的事物。</a:t>
            </a:r>
          </a:p>
          <a:p>
            <a:pPr lvl="1"/>
            <a:r>
              <a:rPr lang="zh-CN" altLang="en-US" dirty="0"/>
              <a:t>可以是有形的（比如一辆汽车），也可以是无形的（比如一项计划）。</a:t>
            </a:r>
          </a:p>
          <a:p>
            <a:pPr lvl="1"/>
            <a:r>
              <a:rPr lang="zh-CN" altLang="en-US" dirty="0"/>
              <a:t>是构成世界的一个独立单位，具有：</a:t>
            </a:r>
          </a:p>
          <a:p>
            <a:pPr marL="914400" lvl="2" indent="0">
              <a:buNone/>
            </a:pPr>
            <a:r>
              <a:rPr lang="zh-CN" altLang="en-US" sz="2400" dirty="0"/>
              <a:t>静态特征：可以用某种数据来描述</a:t>
            </a:r>
          </a:p>
          <a:p>
            <a:pPr marL="914400" lvl="2" indent="0">
              <a:buNone/>
            </a:pPr>
            <a:r>
              <a:rPr lang="zh-CN" altLang="en-US" sz="2400" dirty="0"/>
              <a:t>动态特征：对象所表现的行为或具有的功能</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p>
        </p:txBody>
      </p:sp>
      <p:sp>
        <p:nvSpPr>
          <p:cNvPr id="5" name="灯片编号占位符 4"/>
          <p:cNvSpPr>
            <a:spLocks noGrp="1"/>
          </p:cNvSpPr>
          <p:nvPr>
            <p:ph type="sldNum" sz="quarter" idx="12"/>
          </p:nvPr>
        </p:nvSpPr>
        <p:spPr/>
        <p:txBody>
          <a:bodyPr/>
          <a:lstStyle/>
          <a:p>
            <a:fld id="{FDEBF119-12CC-4A19-A29F-D0422DAC2E01}" type="slidenum">
              <a:rPr lang="zh-CN" altLang="en-US" smtClean="0"/>
              <a:t>24</a:t>
            </a:fld>
            <a:endParaRPr lang="zh-CN" altLang="en-US"/>
          </a:p>
        </p:txBody>
      </p:sp>
      <p:sp>
        <p:nvSpPr>
          <p:cNvPr id="14" name="文本框 13"/>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p>
        </p:txBody>
      </p:sp>
      <p:sp>
        <p:nvSpPr>
          <p:cNvPr id="16" name="文本框 15"/>
          <p:cNvSpPr txBox="1"/>
          <p:nvPr/>
        </p:nvSpPr>
        <p:spPr>
          <a:xfrm>
            <a:off x="157757" y="1603305"/>
            <a:ext cx="5298245"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）面向对象的程序设计方法：对象</a:t>
            </a:r>
          </a:p>
        </p:txBody>
      </p:sp>
      <p:pic>
        <p:nvPicPr>
          <p:cNvPr id="15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151" y="2337100"/>
            <a:ext cx="3222315" cy="2574991"/>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5234" t="7326" r="19751"/>
          <a:stretch>
            <a:fillRect/>
          </a:stretch>
        </p:blipFill>
        <p:spPr bwMode="auto">
          <a:xfrm>
            <a:off x="4971535" y="2403343"/>
            <a:ext cx="3094474" cy="253884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271325" y="5355597"/>
            <a:ext cx="2262158" cy="1200329"/>
          </a:xfrm>
          <a:prstGeom prst="rect">
            <a:avLst/>
          </a:prstGeom>
          <a:noFill/>
        </p:spPr>
        <p:txBody>
          <a:bodyPr wrap="none" rtlCol="0">
            <a:spAutoFit/>
          </a:bodyPr>
          <a:lstStyle/>
          <a:p>
            <a:r>
              <a:rPr lang="zh-CN" altLang="en-US" dirty="0"/>
              <a:t>静态特征：生命值</a:t>
            </a:r>
            <a:endParaRPr lang="en-US" altLang="zh-CN" dirty="0"/>
          </a:p>
          <a:p>
            <a:r>
              <a:rPr lang="zh-CN" altLang="en-US" dirty="0"/>
              <a:t>动态特征：新陈代谢</a:t>
            </a:r>
            <a:endParaRPr lang="en-US" altLang="zh-CN" dirty="0"/>
          </a:p>
          <a:p>
            <a:r>
              <a:rPr lang="zh-CN" altLang="en-US" dirty="0"/>
              <a:t>                      繁殖</a:t>
            </a:r>
            <a:endParaRPr lang="en-US" altLang="zh-CN" dirty="0"/>
          </a:p>
          <a:p>
            <a:r>
              <a:rPr lang="en-US" altLang="zh-CN" dirty="0"/>
              <a:t>                      </a:t>
            </a:r>
            <a:r>
              <a:rPr lang="zh-CN" altLang="en-US" dirty="0"/>
              <a:t>跑</a:t>
            </a:r>
          </a:p>
        </p:txBody>
      </p:sp>
      <p:sp>
        <p:nvSpPr>
          <p:cNvPr id="19" name="文本框 18"/>
          <p:cNvSpPr txBox="1"/>
          <p:nvPr/>
        </p:nvSpPr>
        <p:spPr>
          <a:xfrm>
            <a:off x="5387693" y="5304842"/>
            <a:ext cx="2262158" cy="1200329"/>
          </a:xfrm>
          <a:prstGeom prst="rect">
            <a:avLst/>
          </a:prstGeom>
          <a:noFill/>
        </p:spPr>
        <p:txBody>
          <a:bodyPr wrap="none" rtlCol="0">
            <a:spAutoFit/>
          </a:bodyPr>
          <a:lstStyle/>
          <a:p>
            <a:r>
              <a:rPr lang="zh-CN" altLang="en-US" dirty="0"/>
              <a:t>静态特征：生命值</a:t>
            </a:r>
            <a:endParaRPr lang="en-US" altLang="zh-CN" dirty="0"/>
          </a:p>
          <a:p>
            <a:r>
              <a:rPr lang="zh-CN" altLang="en-US" dirty="0"/>
              <a:t>动态特征：新陈代谢</a:t>
            </a:r>
            <a:endParaRPr lang="en-US" altLang="zh-CN" dirty="0"/>
          </a:p>
          <a:p>
            <a:r>
              <a:rPr lang="en-US" altLang="zh-CN" dirty="0"/>
              <a:t>		     </a:t>
            </a:r>
            <a:r>
              <a:rPr lang="zh-CN" altLang="en-US" dirty="0"/>
              <a:t>繁殖</a:t>
            </a:r>
            <a:endParaRPr lang="en-US" altLang="zh-CN" dirty="0"/>
          </a:p>
          <a:p>
            <a:r>
              <a:rPr lang="en-US" altLang="zh-CN" dirty="0"/>
              <a:t>                      </a:t>
            </a:r>
            <a:r>
              <a:rPr lang="zh-CN" altLang="en-US" dirty="0"/>
              <a:t>飞</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p>
        </p:txBody>
      </p:sp>
      <p:sp>
        <p:nvSpPr>
          <p:cNvPr id="5" name="灯片编号占位符 4"/>
          <p:cNvSpPr>
            <a:spLocks noGrp="1"/>
          </p:cNvSpPr>
          <p:nvPr>
            <p:ph type="sldNum" sz="quarter" idx="12"/>
          </p:nvPr>
        </p:nvSpPr>
        <p:spPr/>
        <p:txBody>
          <a:bodyPr/>
          <a:lstStyle/>
          <a:p>
            <a:fld id="{FDEBF119-12CC-4A19-A29F-D0422DAC2E01}" type="slidenum">
              <a:rPr lang="zh-CN" altLang="en-US" smtClean="0"/>
              <a:t>25</a:t>
            </a:fld>
            <a:endParaRPr lang="zh-CN" altLang="en-US"/>
          </a:p>
        </p:txBody>
      </p:sp>
      <p:sp>
        <p:nvSpPr>
          <p:cNvPr id="14" name="文本框 13"/>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p>
        </p:txBody>
      </p:sp>
      <p:sp>
        <p:nvSpPr>
          <p:cNvPr id="16" name="文本框 15"/>
          <p:cNvSpPr txBox="1"/>
          <p:nvPr/>
        </p:nvSpPr>
        <p:spPr>
          <a:xfrm>
            <a:off x="157757" y="1603305"/>
            <a:ext cx="5298245"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）面向对象的程序设计方法：对象</a:t>
            </a:r>
          </a:p>
        </p:txBody>
      </p:sp>
      <p:sp>
        <p:nvSpPr>
          <p:cNvPr id="20" name="Rectangle 3"/>
          <p:cNvSpPr txBox="1">
            <a:spLocks noChangeArrowheads="1"/>
          </p:cNvSpPr>
          <p:nvPr/>
        </p:nvSpPr>
        <p:spPr>
          <a:xfrm>
            <a:off x="896076" y="2396866"/>
            <a:ext cx="7467600" cy="2507866"/>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150000"/>
              </a:lnSpc>
              <a:spcBef>
                <a:spcPts val="5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2pPr>
            <a:lvl3pPr lvl="2" indent="0" defTabSz="914400">
              <a:lnSpc>
                <a:spcPct val="90000"/>
              </a:lnSpc>
              <a:spcBef>
                <a:spcPts val="500"/>
              </a:spcBef>
              <a:buFont typeface="Arial" panose="020B0604020202020204" pitchFamily="34" charset="0"/>
              <a:buNone/>
              <a:defRPr sz="24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面向对象方法中的对象：</a:t>
            </a:r>
          </a:p>
          <a:p>
            <a:pPr lvl="1"/>
            <a:r>
              <a:rPr lang="zh-CN" altLang="en-US" dirty="0"/>
              <a:t>是系统中用来描述客观事物的一个实体，它是用来构成系统的一个基本单位。对象由一组属性和一组行为构成。</a:t>
            </a:r>
          </a:p>
          <a:p>
            <a:pPr lvl="1"/>
            <a:r>
              <a:rPr lang="zh-CN" altLang="en-US" dirty="0"/>
              <a:t>属性：用来描述对象静态特征的数据项。</a:t>
            </a:r>
          </a:p>
          <a:p>
            <a:pPr lvl="1"/>
            <a:r>
              <a:rPr lang="zh-CN" altLang="en-US" dirty="0"/>
              <a:t>行为：用来描述对象动态特征的操作序列。</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p>
          <a:p>
            <a:endParaRPr lang="zh-CN" altLang="en-US" dirty="0"/>
          </a:p>
        </p:txBody>
      </p:sp>
      <p:sp>
        <p:nvSpPr>
          <p:cNvPr id="51" name="文本框 50"/>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52" name="文本框 5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p>
        </p:txBody>
      </p:sp>
      <p:sp>
        <p:nvSpPr>
          <p:cNvPr id="5" name="灯片编号占位符 4"/>
          <p:cNvSpPr>
            <a:spLocks noGrp="1"/>
          </p:cNvSpPr>
          <p:nvPr>
            <p:ph type="sldNum" sz="quarter" idx="12"/>
          </p:nvPr>
        </p:nvSpPr>
        <p:spPr/>
        <p:txBody>
          <a:bodyPr/>
          <a:lstStyle/>
          <a:p>
            <a:fld id="{FDEBF119-12CC-4A19-A29F-D0422DAC2E01}" type="slidenum">
              <a:rPr lang="zh-CN" altLang="en-US" smtClean="0"/>
              <a:t>26</a:t>
            </a:fld>
            <a:endParaRPr lang="zh-CN" altLang="en-US"/>
          </a:p>
        </p:txBody>
      </p:sp>
      <p:sp>
        <p:nvSpPr>
          <p:cNvPr id="14" name="文本框 13"/>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p>
        </p:txBody>
      </p:sp>
      <p:sp>
        <p:nvSpPr>
          <p:cNvPr id="16" name="文本框 15"/>
          <p:cNvSpPr txBox="1"/>
          <p:nvPr/>
        </p:nvSpPr>
        <p:spPr>
          <a:xfrm>
            <a:off x="311645" y="1603305"/>
            <a:ext cx="4990469"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）面向对象的程序设计方法：类</a:t>
            </a:r>
          </a:p>
        </p:txBody>
      </p:sp>
      <p:sp>
        <p:nvSpPr>
          <p:cNvPr id="22" name="Rectangle 3"/>
          <p:cNvSpPr txBox="1">
            <a:spLocks noChangeArrowheads="1"/>
          </p:cNvSpPr>
          <p:nvPr/>
        </p:nvSpPr>
        <p:spPr>
          <a:xfrm>
            <a:off x="1010376" y="2403343"/>
            <a:ext cx="7239000" cy="3336298"/>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150000"/>
              </a:lnSpc>
              <a:spcBef>
                <a:spcPts val="5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2pPr>
            <a:lvl3pPr lvl="2" indent="0" defTabSz="914400">
              <a:lnSpc>
                <a:spcPct val="90000"/>
              </a:lnSpc>
              <a:spcBef>
                <a:spcPts val="500"/>
              </a:spcBef>
              <a:buFont typeface="Arial" panose="020B0604020202020204" pitchFamily="34" charset="0"/>
              <a:buNone/>
              <a:defRPr sz="24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分类</a:t>
            </a:r>
            <a:r>
              <a:rPr lang="en-US" altLang="zh-CN" dirty="0"/>
              <a:t>——</a:t>
            </a:r>
            <a:r>
              <a:rPr lang="zh-CN" altLang="en-US" dirty="0"/>
              <a:t>人类通常的思维方法</a:t>
            </a:r>
          </a:p>
          <a:p>
            <a:r>
              <a:rPr lang="zh-CN" altLang="en-US" dirty="0"/>
              <a:t>分类所依据的原则</a:t>
            </a:r>
            <a:r>
              <a:rPr lang="en-US" altLang="zh-CN" dirty="0"/>
              <a:t>——</a:t>
            </a:r>
            <a:r>
              <a:rPr lang="zh-CN" altLang="en-US" dirty="0"/>
              <a:t>抽象</a:t>
            </a:r>
          </a:p>
          <a:p>
            <a:pPr lvl="1"/>
            <a:r>
              <a:rPr lang="zh-CN" altLang="en-US" dirty="0"/>
              <a:t>忽略事物的非本质特征，只注意那些与当前目标有关的本质特征，从而找出事物的共性，把具有共同性质的事物划分为一类，得出一个抽象的概念。</a:t>
            </a:r>
          </a:p>
          <a:p>
            <a:pPr lvl="1"/>
            <a:r>
              <a:rPr lang="zh-CN" altLang="en-US" dirty="0"/>
              <a:t>例如，石头、树木、汽车、房屋等都是人们在长期的生产和生活实践中抽象出的概念。</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081977" y="4224266"/>
            <a:ext cx="7533043" cy="2497431"/>
          </a:xfrm>
          <a:prstGeom prst="rect">
            <a:avLst/>
          </a:prstGeom>
        </p:spPr>
      </p:pic>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p>
        </p:txBody>
      </p:sp>
      <p:sp>
        <p:nvSpPr>
          <p:cNvPr id="5" name="灯片编号占位符 4"/>
          <p:cNvSpPr>
            <a:spLocks noGrp="1"/>
          </p:cNvSpPr>
          <p:nvPr>
            <p:ph type="sldNum" sz="quarter" idx="12"/>
          </p:nvPr>
        </p:nvSpPr>
        <p:spPr>
          <a:xfrm>
            <a:off x="6677025" y="6356351"/>
            <a:ext cx="2057400" cy="365125"/>
          </a:xfrm>
        </p:spPr>
        <p:txBody>
          <a:bodyPr/>
          <a:lstStyle/>
          <a:p>
            <a:fld id="{FDEBF119-12CC-4A19-A29F-D0422DAC2E01}" type="slidenum">
              <a:rPr lang="zh-CN" altLang="en-US" smtClean="0"/>
              <a:t>27</a:t>
            </a:fld>
            <a:endParaRPr lang="zh-CN" altLang="en-US"/>
          </a:p>
        </p:txBody>
      </p:sp>
      <p:sp>
        <p:nvSpPr>
          <p:cNvPr id="14" name="文本框 13"/>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p>
        </p:txBody>
      </p:sp>
      <p:sp>
        <p:nvSpPr>
          <p:cNvPr id="16" name="文本框 15"/>
          <p:cNvSpPr txBox="1"/>
          <p:nvPr/>
        </p:nvSpPr>
        <p:spPr>
          <a:xfrm>
            <a:off x="311645" y="1603305"/>
            <a:ext cx="4990469"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）面向对象的程序设计方法：类</a:t>
            </a:r>
          </a:p>
        </p:txBody>
      </p:sp>
      <p:sp>
        <p:nvSpPr>
          <p:cNvPr id="19" name="文本框 18"/>
          <p:cNvSpPr txBox="1"/>
          <p:nvPr/>
        </p:nvSpPr>
        <p:spPr>
          <a:xfrm>
            <a:off x="505181" y="2243445"/>
            <a:ext cx="8310364" cy="1982081"/>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150000"/>
              </a:lnSpc>
              <a:spcBef>
                <a:spcPts val="5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2pPr>
            <a:lvl3pPr lvl="2" indent="0" defTabSz="914400">
              <a:lnSpc>
                <a:spcPct val="90000"/>
              </a:lnSpc>
              <a:spcBef>
                <a:spcPts val="500"/>
              </a:spcBef>
              <a:buFont typeface="Arial" panose="020B0604020202020204" pitchFamily="34" charset="0"/>
              <a:buNone/>
              <a:defRPr sz="24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面向对象方法中的</a:t>
            </a:r>
            <a:r>
              <a:rPr lang="en-US" altLang="zh-CN" dirty="0"/>
              <a:t>"</a:t>
            </a:r>
            <a:r>
              <a:rPr lang="zh-CN" altLang="en-US" dirty="0"/>
              <a:t>类</a:t>
            </a:r>
            <a:r>
              <a:rPr lang="en-US" altLang="zh-CN" dirty="0"/>
              <a:t>"</a:t>
            </a:r>
          </a:p>
          <a:p>
            <a:pPr lvl="1"/>
            <a:r>
              <a:rPr lang="zh-CN" altLang="en-US" dirty="0"/>
              <a:t>为属于该类的全部对象提供了抽象的描述，包括共有属性和行为。</a:t>
            </a:r>
          </a:p>
          <a:p>
            <a:pPr lvl="1"/>
            <a:r>
              <a:rPr lang="zh-CN" altLang="en-US" b="1" dirty="0">
                <a:solidFill>
                  <a:srgbClr val="3C609E"/>
                </a:solidFill>
              </a:rPr>
              <a:t>类与对象的关系</a:t>
            </a:r>
            <a:r>
              <a:rPr lang="zh-CN" altLang="en-US" dirty="0"/>
              <a:t>：犹如模具与铸件之间的关系，一个属于某类的对象称为该类的一个实例。</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p>
        </p:txBody>
      </p:sp>
      <p:sp>
        <p:nvSpPr>
          <p:cNvPr id="5" name="灯片编号占位符 4"/>
          <p:cNvSpPr>
            <a:spLocks noGrp="1"/>
          </p:cNvSpPr>
          <p:nvPr>
            <p:ph type="sldNum" sz="quarter" idx="12"/>
          </p:nvPr>
        </p:nvSpPr>
        <p:spPr/>
        <p:txBody>
          <a:bodyPr/>
          <a:lstStyle/>
          <a:p>
            <a:fld id="{FDEBF119-12CC-4A19-A29F-D0422DAC2E01}" type="slidenum">
              <a:rPr lang="zh-CN" altLang="en-US" smtClean="0"/>
              <a:t>28</a:t>
            </a:fld>
            <a:endParaRPr lang="zh-CN" altLang="en-US"/>
          </a:p>
        </p:txBody>
      </p:sp>
      <p:sp>
        <p:nvSpPr>
          <p:cNvPr id="14" name="文本框 13"/>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p>
        </p:txBody>
      </p:sp>
      <p:sp>
        <p:nvSpPr>
          <p:cNvPr id="16" name="文本框 15"/>
          <p:cNvSpPr txBox="1"/>
          <p:nvPr/>
        </p:nvSpPr>
        <p:spPr>
          <a:xfrm>
            <a:off x="157757" y="1603305"/>
            <a:ext cx="5298246"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）面向对象的程序设计方法：封装</a:t>
            </a:r>
          </a:p>
        </p:txBody>
      </p:sp>
      <p:sp>
        <p:nvSpPr>
          <p:cNvPr id="20" name="Rectangle 3"/>
          <p:cNvSpPr txBox="1">
            <a:spLocks noChangeArrowheads="1"/>
          </p:cNvSpPr>
          <p:nvPr/>
        </p:nvSpPr>
        <p:spPr>
          <a:xfrm>
            <a:off x="827009" y="2171736"/>
            <a:ext cx="7239000" cy="1338315"/>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150000"/>
              </a:lnSpc>
              <a:spcBef>
                <a:spcPts val="5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2pPr>
            <a:lvl3pPr lvl="2" indent="0" defTabSz="914400">
              <a:lnSpc>
                <a:spcPct val="90000"/>
              </a:lnSpc>
              <a:spcBef>
                <a:spcPts val="500"/>
              </a:spcBef>
              <a:buFont typeface="Arial" panose="020B0604020202020204" pitchFamily="34" charset="0"/>
              <a:buNone/>
              <a:defRPr sz="24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把对象的属性和行为结合成一个独立的系统单元。</a:t>
            </a:r>
          </a:p>
          <a:p>
            <a:r>
              <a:rPr lang="zh-CN" altLang="en-US" dirty="0"/>
              <a:t>尽可能隐蔽对象的内部细节。对外形成一个边界（或者说一道屏障），只保留有限的对外接口使之与外部发生联系。</a:t>
            </a:r>
          </a:p>
        </p:txBody>
      </p:sp>
      <p:pic>
        <p:nvPicPr>
          <p:cNvPr id="522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0351" y="3549574"/>
            <a:ext cx="3938846" cy="29541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5512" r="6639"/>
          <a:stretch>
            <a:fillRect/>
          </a:stretch>
        </p:blipFill>
        <p:spPr>
          <a:xfrm>
            <a:off x="3853568" y="4158538"/>
            <a:ext cx="5039086" cy="2302500"/>
          </a:xfrm>
          <a:prstGeom prst="rect">
            <a:avLst/>
          </a:prstGeom>
        </p:spPr>
      </p:pic>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1.2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面向对象方法</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 name="文本框 50"/>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52" name="文本框 51"/>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53" name="箭头: 五边形 52"/>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4" name="文本框 53"/>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单词级别</a:t>
            </a:r>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句子级别</a:t>
            </a:r>
          </a:p>
        </p:txBody>
      </p:sp>
      <p:sp>
        <p:nvSpPr>
          <p:cNvPr id="5" name="灯片编号占位符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DEBF119-12CC-4A19-A29F-D0422DAC2E01}" type="slidenum">
              <a:rPr kumimoji="0" lang="zh-CN" altLang="en-US" sz="1600" b="1"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t>29</a:t>
            </a:fld>
            <a:endParaRPr kumimoji="0" lang="zh-CN" altLang="en-US" sz="1600" b="1"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4" name="文本框 13"/>
          <p:cNvSpPr txBox="1"/>
          <p:nvPr/>
        </p:nvSpPr>
        <p:spPr>
          <a:xfrm>
            <a:off x="2690884" y="840055"/>
            <a:ext cx="3877985"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cs"/>
              </a:rPr>
              <a:t>程序设计方法的发展</a:t>
            </a:r>
          </a:p>
        </p:txBody>
      </p:sp>
      <p:sp>
        <p:nvSpPr>
          <p:cNvPr id="16" name="文本框 15"/>
          <p:cNvSpPr txBox="1"/>
          <p:nvPr/>
        </p:nvSpPr>
        <p:spPr>
          <a:xfrm>
            <a:off x="157757" y="1603305"/>
            <a:ext cx="5298245"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）面向对象的程序设计方法：继承</a:t>
            </a:r>
          </a:p>
        </p:txBody>
      </p:sp>
      <p:sp>
        <p:nvSpPr>
          <p:cNvPr id="22" name="Rectangle 3"/>
          <p:cNvSpPr txBox="1">
            <a:spLocks noChangeArrowheads="1"/>
          </p:cNvSpPr>
          <p:nvPr/>
        </p:nvSpPr>
        <p:spPr bwMode="auto">
          <a:xfrm>
            <a:off x="505181" y="2273755"/>
            <a:ext cx="7239000" cy="2630977"/>
          </a:xfrm>
          <a:prstGeom prst="rect">
            <a:avLst/>
          </a:prstGeom>
        </p:spPr>
        <p:txBody>
          <a:bodyPr wrap="square">
            <a:spAutoFit/>
          </a:bodyPr>
          <a:lstStyle>
            <a:defPPr>
              <a:defRPr lang="en-US"/>
            </a:defPPr>
            <a:lvl1pPr marL="342900" marR="0" lvl="0" indent="-342900" fontAlgn="auto">
              <a:lnSpc>
                <a:spcPct val="140000"/>
              </a:lnSpc>
              <a:spcBef>
                <a:spcPts val="0"/>
              </a:spcBef>
              <a:spcAft>
                <a:spcPts val="0"/>
              </a:spcAft>
              <a:buClrTx/>
              <a:buSzTx/>
              <a:buFont typeface="Wingdings" panose="05000000000000000000" pitchFamily="2" charset="2"/>
              <a:buChar char="p"/>
              <a:defRPr kumimoji="0" sz="2000" b="0" i="0" u="none" strike="noStrike"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1pPr>
            <a:lvl2pPr marL="685800" marR="0" lvl="1" indent="-228600" defTabSz="914400" fontAlgn="auto">
              <a:lnSpc>
                <a:spcPct val="150000"/>
              </a:lnSpc>
              <a:spcBef>
                <a:spcPts val="500"/>
              </a:spcBef>
              <a:spcAft>
                <a:spcPts val="0"/>
              </a:spcAft>
              <a:buClrTx/>
              <a:buSzTx/>
              <a:buFont typeface="Arial" panose="020B0604020202020204" pitchFamily="34" charset="0"/>
              <a:buChar char="•"/>
              <a:defRPr kumimoji="0" sz="2000" b="0" i="0" u="none" strike="noStrike"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2pPr>
            <a:lvl3pPr lvl="2" indent="0" defTabSz="914400">
              <a:lnSpc>
                <a:spcPct val="90000"/>
              </a:lnSpc>
              <a:spcBef>
                <a:spcPts val="500"/>
              </a:spcBef>
              <a:buFont typeface="Arial" panose="020B0604020202020204" pitchFamily="34" charset="0"/>
              <a:buNone/>
              <a:defRPr sz="24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继承对于软件复用有着重要意义，是面向对象技术能够提高软件开发效率的重要原因之一。</a:t>
            </a:r>
          </a:p>
          <a:p>
            <a:r>
              <a:rPr lang="zh-CN" altLang="en-US" dirty="0"/>
              <a:t>定义：特殊类的对象拥有其一般类的全部属性与行为，称作特殊类对一般类的继承。</a:t>
            </a:r>
          </a:p>
          <a:p>
            <a:r>
              <a:rPr lang="zh-CN" altLang="en-US" dirty="0"/>
              <a:t>例如：将轮船作为一个一般类，</a:t>
            </a:r>
            <a:endParaRPr lang="en-US" altLang="zh-CN" dirty="0"/>
          </a:p>
          <a:p>
            <a:pPr marL="0" indent="0">
              <a:buNone/>
            </a:pPr>
            <a:r>
              <a:rPr lang="en-US" altLang="zh-CN" dirty="0"/>
              <a:t>    </a:t>
            </a:r>
            <a:r>
              <a:rPr lang="zh-CN" altLang="en-US" dirty="0"/>
              <a:t>客轮便是一个特殊类。</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29032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0.1 </a:t>
            </a:r>
            <a:r>
              <a:rPr lang="zh-CN" altLang="en-US" dirty="0"/>
              <a:t>参考书目</a:t>
            </a:r>
          </a:p>
        </p:txBody>
      </p:sp>
      <p:sp>
        <p:nvSpPr>
          <p:cNvPr id="51" name="文本框 50"/>
          <p:cNvSpPr txBox="1">
            <a:spLocks noChangeArrowheads="1"/>
          </p:cNvSpPr>
          <p:nvPr/>
        </p:nvSpPr>
        <p:spPr bwMode="auto">
          <a:xfrm>
            <a:off x="681010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47" name="文本框 46"/>
          <p:cNvSpPr txBox="1"/>
          <p:nvPr/>
        </p:nvSpPr>
        <p:spPr>
          <a:xfrm>
            <a:off x="3716802" y="905617"/>
            <a:ext cx="1826142"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主讲书目</a:t>
            </a:r>
          </a:p>
        </p:txBody>
      </p:sp>
      <p:sp>
        <p:nvSpPr>
          <p:cNvPr id="48" name="矩形 47"/>
          <p:cNvSpPr/>
          <p:nvPr/>
        </p:nvSpPr>
        <p:spPr>
          <a:xfrm>
            <a:off x="3345333" y="1674537"/>
            <a:ext cx="5128148" cy="853567"/>
          </a:xfrm>
          <a:prstGeom prst="rect">
            <a:avLst/>
          </a:prstGeom>
        </p:spPr>
        <p:txBody>
          <a:bodyPr wrap="square">
            <a:spAutoFit/>
          </a:bodyPr>
          <a:lstStyle/>
          <a:p>
            <a:pPr marL="285750" indent="-285750">
              <a:lnSpc>
                <a:spcPct val="13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语言程序设计</a:t>
            </a:r>
            <a:r>
              <a:rPr lang="en-US" altLang="zh-CN" sz="2000" dirty="0">
                <a:latin typeface="微软雅黑" panose="020B0503020204020204" pitchFamily="34" charset="-122"/>
                <a:ea typeface="微软雅黑" panose="020B0503020204020204" pitchFamily="34" charset="-122"/>
              </a:rPr>
              <a:t>》</a:t>
            </a:r>
          </a:p>
          <a:p>
            <a:pPr>
              <a:lnSpc>
                <a:spcPct val="13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清华大学出版社 郑莉等</a:t>
            </a:r>
          </a:p>
        </p:txBody>
      </p:sp>
      <p:sp>
        <p:nvSpPr>
          <p:cNvPr id="52" name="文本框 51"/>
          <p:cNvSpPr txBox="1">
            <a:spLocks noChangeArrowheads="1"/>
          </p:cNvSpPr>
          <p:nvPr/>
        </p:nvSpPr>
        <p:spPr bwMode="auto">
          <a:xfrm>
            <a:off x="681010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59304"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20988"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课程安培</a:t>
            </a:r>
          </a:p>
        </p:txBody>
      </p:sp>
      <p:sp>
        <p:nvSpPr>
          <p:cNvPr id="2" name="灯片编号占位符 1"/>
          <p:cNvSpPr>
            <a:spLocks noGrp="1"/>
          </p:cNvSpPr>
          <p:nvPr>
            <p:ph type="sldNum" sz="quarter" idx="12"/>
          </p:nvPr>
        </p:nvSpPr>
        <p:spPr/>
        <p:txBody>
          <a:bodyPr/>
          <a:lstStyle/>
          <a:p>
            <a:fld id="{FDEBF119-12CC-4A19-A29F-D0422DAC2E01}" type="slidenum">
              <a:rPr lang="zh-CN" altLang="en-US" smtClean="0"/>
              <a:t>3</a:t>
            </a:fld>
            <a:endParaRPr lang="zh-CN" altLang="en-US"/>
          </a:p>
        </p:txBody>
      </p:sp>
      <p:pic>
        <p:nvPicPr>
          <p:cNvPr id="6" name="图片 5"/>
          <p:cNvPicPr>
            <a:picLocks noChangeAspect="1"/>
          </p:cNvPicPr>
          <p:nvPr/>
        </p:nvPicPr>
        <p:blipFill>
          <a:blip r:embed="rId3"/>
          <a:stretch>
            <a:fillRect/>
          </a:stretch>
        </p:blipFill>
        <p:spPr>
          <a:xfrm>
            <a:off x="370243" y="1360123"/>
            <a:ext cx="2853167" cy="3804222"/>
          </a:xfrm>
          <a:prstGeom prst="rect">
            <a:avLst/>
          </a:prstGeom>
        </p:spPr>
      </p:pic>
      <p:pic>
        <p:nvPicPr>
          <p:cNvPr id="8" name="图片 7"/>
          <p:cNvPicPr>
            <a:picLocks noChangeAspect="1"/>
          </p:cNvPicPr>
          <p:nvPr/>
        </p:nvPicPr>
        <p:blipFill rotWithShape="1">
          <a:blip r:embed="rId4"/>
          <a:srcRect t="4463"/>
          <a:stretch>
            <a:fillRect/>
          </a:stretch>
        </p:blipFill>
        <p:spPr>
          <a:xfrm>
            <a:off x="4117845" y="3503812"/>
            <a:ext cx="4579712" cy="2346612"/>
          </a:xfrm>
          <a:prstGeom prst="rect">
            <a:avLst/>
          </a:prstGeom>
        </p:spPr>
      </p:pic>
      <p:sp>
        <p:nvSpPr>
          <p:cNvPr id="25" name="文本框 24"/>
          <p:cNvSpPr txBox="1"/>
          <p:nvPr/>
        </p:nvSpPr>
        <p:spPr>
          <a:xfrm>
            <a:off x="3498068" y="6006361"/>
            <a:ext cx="5496185" cy="453457"/>
          </a:xfrm>
          <a:prstGeom prst="rect">
            <a:avLst/>
          </a:prstGeom>
        </p:spPr>
        <p:txBody>
          <a:bodyPr wrap="square">
            <a:spAutoFit/>
          </a:bodyPr>
          <a:lstStyle>
            <a:defPPr>
              <a:defRPr lang="en-US"/>
            </a:defPPr>
            <a:lvl1pPr marL="285750" indent="-285750">
              <a:lnSpc>
                <a:spcPct val="130000"/>
              </a:lnSpc>
              <a:buFont typeface="Wingdings" panose="05000000000000000000" pitchFamily="2" charset="2"/>
              <a:buChar char="n"/>
              <a:defRPr>
                <a:latin typeface="微软雅黑" panose="020B0503020204020204" pitchFamily="34" charset="-122"/>
                <a:ea typeface="微软雅黑" panose="020B0503020204020204" pitchFamily="34" charset="-122"/>
              </a:defRPr>
            </a:lvl1pPr>
          </a:lstStyle>
          <a:p>
            <a:r>
              <a:rPr lang="zh-CN" altLang="en-US" sz="2000" dirty="0"/>
              <a:t>学堂在线：https://www.xuetangx.com/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5512" r="6639"/>
          <a:stretch>
            <a:fillRect/>
          </a:stretch>
        </p:blipFill>
        <p:spPr>
          <a:xfrm>
            <a:off x="3966598" y="4158538"/>
            <a:ext cx="5039086" cy="2302500"/>
          </a:xfrm>
          <a:prstGeom prst="rect">
            <a:avLst/>
          </a:prstGeom>
        </p:spPr>
      </p:pic>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1.2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面向对象方法</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 name="文本框 50"/>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52" name="文本框 5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单词级别</a:t>
            </a:r>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句子级别</a:t>
            </a:r>
          </a:p>
        </p:txBody>
      </p:sp>
      <p:sp>
        <p:nvSpPr>
          <p:cNvPr id="5" name="灯片编号占位符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DEBF119-12CC-4A19-A29F-D0422DAC2E01}" type="slidenum">
              <a:rPr kumimoji="0" lang="zh-CN" altLang="en-US" sz="1600" b="1"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t>30</a:t>
            </a:fld>
            <a:endParaRPr kumimoji="0" lang="zh-CN" altLang="en-US" sz="1600" b="1"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4" name="文本框 13"/>
          <p:cNvSpPr txBox="1"/>
          <p:nvPr/>
        </p:nvSpPr>
        <p:spPr>
          <a:xfrm>
            <a:off x="2690884" y="840055"/>
            <a:ext cx="3877985"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cs"/>
              </a:rPr>
              <a:t>程序设计方法的发展</a:t>
            </a:r>
          </a:p>
        </p:txBody>
      </p:sp>
      <p:sp>
        <p:nvSpPr>
          <p:cNvPr id="16" name="文本框 15"/>
          <p:cNvSpPr txBox="1"/>
          <p:nvPr/>
        </p:nvSpPr>
        <p:spPr>
          <a:xfrm>
            <a:off x="157757" y="1603305"/>
            <a:ext cx="5298245"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）面向对象的程序设计方法：多态</a:t>
            </a:r>
          </a:p>
        </p:txBody>
      </p:sp>
      <p:sp>
        <p:nvSpPr>
          <p:cNvPr id="19" name="文本框 18"/>
          <p:cNvSpPr txBox="1"/>
          <p:nvPr/>
        </p:nvSpPr>
        <p:spPr>
          <a:xfrm>
            <a:off x="565861" y="2243445"/>
            <a:ext cx="7591425" cy="2748958"/>
          </a:xfrm>
          <a:prstGeom prst="rect">
            <a:avLst/>
          </a:prstGeom>
        </p:spPr>
        <p:txBody>
          <a:bodyPr wrap="square">
            <a:spAutoFit/>
          </a:bodyPr>
          <a:lstStyle>
            <a:defPPr>
              <a:defRPr lang="en-US"/>
            </a:defPPr>
            <a:lvl1pPr marL="342900" marR="0" lvl="0" indent="-342900" fontAlgn="auto">
              <a:lnSpc>
                <a:spcPct val="140000"/>
              </a:lnSpc>
              <a:spcBef>
                <a:spcPts val="0"/>
              </a:spcBef>
              <a:spcAft>
                <a:spcPts val="0"/>
              </a:spcAft>
              <a:buClrTx/>
              <a:buSzTx/>
              <a:buFont typeface="Wingdings" panose="05000000000000000000" pitchFamily="2" charset="2"/>
              <a:buChar char="p"/>
              <a:defRPr kumimoji="0" sz="2000" b="0" i="0" u="none" strike="noStrike"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1pPr>
            <a:lvl2pPr marL="685800" marR="0" lvl="1" indent="-228600" defTabSz="914400" fontAlgn="auto">
              <a:lnSpc>
                <a:spcPct val="150000"/>
              </a:lnSpc>
              <a:spcBef>
                <a:spcPts val="500"/>
              </a:spcBef>
              <a:spcAft>
                <a:spcPts val="0"/>
              </a:spcAft>
              <a:buClrTx/>
              <a:buSzTx/>
              <a:buFont typeface="Arial" panose="020B0604020202020204" pitchFamily="34" charset="0"/>
              <a:buChar char="•"/>
              <a:defRPr kumimoji="0" sz="2000" b="0" i="0" u="none" strike="noStrike"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2pPr>
            <a:lvl3pPr lvl="2" indent="0" defTabSz="914400">
              <a:lnSpc>
                <a:spcPct val="90000"/>
              </a:lnSpc>
              <a:spcBef>
                <a:spcPts val="500"/>
              </a:spcBef>
              <a:buFont typeface="Arial" panose="020B0604020202020204" pitchFamily="34" charset="0"/>
              <a:buNone/>
              <a:defRPr sz="24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多态是指在一般类中定义的属性或行为，被特殊类继承之后，可以具有不同的数据类型或表现出不同的行为。这使得同一个属性或行为在一般类及其各个特殊类中具有不同的语义。</a:t>
            </a:r>
          </a:p>
          <a:p>
            <a:r>
              <a:rPr lang="zh-CN" altLang="en-US" dirty="0"/>
              <a:t>例如：</a:t>
            </a:r>
          </a:p>
          <a:p>
            <a:pPr lvl="1"/>
            <a:r>
              <a:rPr lang="zh-CN" altLang="en-US" dirty="0"/>
              <a:t>数的加法</a:t>
            </a:r>
            <a:r>
              <a:rPr lang="en-US" altLang="zh-CN" dirty="0"/>
              <a:t>-&gt;</a:t>
            </a:r>
            <a:r>
              <a:rPr lang="zh-CN" altLang="en-US" dirty="0"/>
              <a:t>实数的加法</a:t>
            </a:r>
            <a:br>
              <a:rPr lang="zh-CN" altLang="en-US" dirty="0"/>
            </a:br>
            <a:r>
              <a:rPr lang="zh-CN" altLang="en-US" dirty="0"/>
              <a:t>           </a:t>
            </a:r>
            <a:r>
              <a:rPr lang="en-US" altLang="zh-CN" dirty="0"/>
              <a:t>-&gt;</a:t>
            </a:r>
            <a:r>
              <a:rPr lang="zh-CN" altLang="en-US" dirty="0"/>
              <a:t>复数的加法</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p>
        </p:txBody>
      </p:sp>
      <p:sp>
        <p:nvSpPr>
          <p:cNvPr id="5" name="灯片编号占位符 4"/>
          <p:cNvSpPr>
            <a:spLocks noGrp="1"/>
          </p:cNvSpPr>
          <p:nvPr>
            <p:ph type="sldNum" sz="quarter" idx="12"/>
          </p:nvPr>
        </p:nvSpPr>
        <p:spPr/>
        <p:txBody>
          <a:bodyPr/>
          <a:lstStyle/>
          <a:p>
            <a:fld id="{FDEBF119-12CC-4A19-A29F-D0422DAC2E01}" type="slidenum">
              <a:rPr lang="zh-CN" altLang="en-US" smtClean="0"/>
              <a:t>31</a:t>
            </a:fld>
            <a:endParaRPr lang="zh-CN" altLang="en-US"/>
          </a:p>
        </p:txBody>
      </p:sp>
      <p:sp>
        <p:nvSpPr>
          <p:cNvPr id="14" name="文本框 13"/>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p>
        </p:txBody>
      </p:sp>
      <p:sp>
        <p:nvSpPr>
          <p:cNvPr id="16" name="文本框 15"/>
          <p:cNvSpPr txBox="1"/>
          <p:nvPr/>
        </p:nvSpPr>
        <p:spPr>
          <a:xfrm>
            <a:off x="371512" y="1491603"/>
            <a:ext cx="4374916"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）面向对象的程序设计方法</a:t>
            </a:r>
          </a:p>
        </p:txBody>
      </p:sp>
      <p:sp>
        <p:nvSpPr>
          <p:cNvPr id="19" name="Rectangle 3"/>
          <p:cNvSpPr txBox="1">
            <a:spLocks noChangeArrowheads="1"/>
          </p:cNvSpPr>
          <p:nvPr/>
        </p:nvSpPr>
        <p:spPr bwMode="auto">
          <a:xfrm>
            <a:off x="776716" y="2176360"/>
            <a:ext cx="3349438" cy="4354525"/>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150000"/>
              </a:lnSpc>
              <a:spcBef>
                <a:spcPts val="5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将数据及对数据的操作方法封装在一起，作为一个相互依存、不可分离的整体</a:t>
            </a:r>
            <a:r>
              <a:rPr lang="en-US" altLang="zh-CN" dirty="0"/>
              <a:t>——</a:t>
            </a:r>
            <a:r>
              <a:rPr lang="zh-CN" altLang="en-US" dirty="0"/>
              <a:t>对象。</a:t>
            </a:r>
          </a:p>
          <a:p>
            <a:r>
              <a:rPr lang="zh-CN" altLang="en-US" dirty="0"/>
              <a:t>对同类型对象抽象出其共性，形成类。</a:t>
            </a:r>
          </a:p>
          <a:p>
            <a:r>
              <a:rPr lang="zh-CN" altLang="en-US" dirty="0"/>
              <a:t>类通过一个简单的外部接口，与外界发生关系。</a:t>
            </a:r>
          </a:p>
          <a:p>
            <a:r>
              <a:rPr lang="zh-CN" altLang="en-US" dirty="0"/>
              <a:t>对象与对象之间通过消息进行通讯。</a:t>
            </a:r>
          </a:p>
        </p:txBody>
      </p:sp>
      <p:pic>
        <p:nvPicPr>
          <p:cNvPr id="3" name="图片 2"/>
          <p:cNvPicPr>
            <a:picLocks noChangeAspect="1"/>
          </p:cNvPicPr>
          <p:nvPr/>
        </p:nvPicPr>
        <p:blipFill>
          <a:blip r:embed="rId3"/>
          <a:stretch>
            <a:fillRect/>
          </a:stretch>
        </p:blipFill>
        <p:spPr>
          <a:xfrm>
            <a:off x="4271745" y="2044662"/>
            <a:ext cx="4594247" cy="431720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p>
          <a:p>
            <a:endParaRPr lang="zh-CN" altLang="en-US" dirty="0"/>
          </a:p>
        </p:txBody>
      </p:sp>
      <p:sp>
        <p:nvSpPr>
          <p:cNvPr id="51" name="文本框 50"/>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52" name="文本框 51"/>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p>
        </p:txBody>
      </p:sp>
      <p:sp>
        <p:nvSpPr>
          <p:cNvPr id="5" name="灯片编号占位符 4"/>
          <p:cNvSpPr>
            <a:spLocks noGrp="1"/>
          </p:cNvSpPr>
          <p:nvPr>
            <p:ph type="sldNum" sz="quarter" idx="12"/>
          </p:nvPr>
        </p:nvSpPr>
        <p:spPr/>
        <p:txBody>
          <a:bodyPr/>
          <a:lstStyle/>
          <a:p>
            <a:fld id="{FDEBF119-12CC-4A19-A29F-D0422DAC2E01}" type="slidenum">
              <a:rPr lang="zh-CN" altLang="en-US" smtClean="0"/>
              <a:t>32</a:t>
            </a:fld>
            <a:endParaRPr lang="zh-CN" altLang="en-US"/>
          </a:p>
        </p:txBody>
      </p:sp>
      <p:sp>
        <p:nvSpPr>
          <p:cNvPr id="14" name="文本框 13"/>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p>
        </p:txBody>
      </p:sp>
      <p:sp>
        <p:nvSpPr>
          <p:cNvPr id="16" name="文本框 15"/>
          <p:cNvSpPr txBox="1"/>
          <p:nvPr/>
        </p:nvSpPr>
        <p:spPr>
          <a:xfrm>
            <a:off x="370243" y="1833026"/>
            <a:ext cx="4374916"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）面向对象的程序设计方法</a:t>
            </a:r>
          </a:p>
        </p:txBody>
      </p:sp>
      <p:sp>
        <p:nvSpPr>
          <p:cNvPr id="22" name="Rectangle 3"/>
          <p:cNvSpPr txBox="1">
            <a:spLocks noChangeArrowheads="1"/>
          </p:cNvSpPr>
          <p:nvPr/>
        </p:nvSpPr>
        <p:spPr>
          <a:xfrm>
            <a:off x="952500" y="2575471"/>
            <a:ext cx="7239000" cy="2443746"/>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150000"/>
              </a:lnSpc>
              <a:spcBef>
                <a:spcPts val="5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优点：</a:t>
            </a:r>
          </a:p>
          <a:p>
            <a:pPr lvl="1"/>
            <a:r>
              <a:rPr lang="zh-CN" altLang="en-US" dirty="0"/>
              <a:t>程序模块间的关系更为简单，程序模块的独立性、数据的安全性就有了良好的保障。</a:t>
            </a:r>
          </a:p>
          <a:p>
            <a:pPr lvl="1"/>
            <a:r>
              <a:rPr lang="zh-CN" altLang="en-US" dirty="0"/>
              <a:t>通过继承与多态性，可以大大提高程序的可重用性，使得软件的开发和维护都更为方便。</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p>
          <a:p>
            <a:endParaRPr lang="zh-CN" altLang="en-US" dirty="0"/>
          </a:p>
        </p:txBody>
      </p:sp>
      <p:sp>
        <p:nvSpPr>
          <p:cNvPr id="51" name="文本框 50"/>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52" name="文本框 5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p>
        </p:txBody>
      </p:sp>
      <p:sp>
        <p:nvSpPr>
          <p:cNvPr id="5" name="灯片编号占位符 4"/>
          <p:cNvSpPr>
            <a:spLocks noGrp="1"/>
          </p:cNvSpPr>
          <p:nvPr>
            <p:ph type="sldNum" sz="quarter" idx="12"/>
          </p:nvPr>
        </p:nvSpPr>
        <p:spPr/>
        <p:txBody>
          <a:bodyPr/>
          <a:lstStyle/>
          <a:p>
            <a:fld id="{FDEBF119-12CC-4A19-A29F-D0422DAC2E01}" type="slidenum">
              <a:rPr lang="zh-CN" altLang="en-US" smtClean="0"/>
              <a:t>33</a:t>
            </a:fld>
            <a:endParaRPr lang="zh-CN" altLang="en-US"/>
          </a:p>
        </p:txBody>
      </p:sp>
      <p:sp>
        <p:nvSpPr>
          <p:cNvPr id="14" name="文本框 13"/>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p>
        </p:txBody>
      </p:sp>
      <p:sp>
        <p:nvSpPr>
          <p:cNvPr id="16" name="文本框 15"/>
          <p:cNvSpPr txBox="1"/>
          <p:nvPr/>
        </p:nvSpPr>
        <p:spPr>
          <a:xfrm>
            <a:off x="370243" y="1833026"/>
            <a:ext cx="4374916"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）面向对象的程序设计方法</a:t>
            </a:r>
          </a:p>
        </p:txBody>
      </p:sp>
      <p:sp>
        <p:nvSpPr>
          <p:cNvPr id="22" name="Rectangle 3"/>
          <p:cNvSpPr txBox="1">
            <a:spLocks noChangeArrowheads="1"/>
          </p:cNvSpPr>
          <p:nvPr/>
        </p:nvSpPr>
        <p:spPr>
          <a:xfrm>
            <a:off x="952500" y="2575471"/>
            <a:ext cx="7239000" cy="2443746"/>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150000"/>
              </a:lnSpc>
              <a:spcBef>
                <a:spcPts val="5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优点：</a:t>
            </a:r>
          </a:p>
          <a:p>
            <a:pPr lvl="1"/>
            <a:r>
              <a:rPr lang="zh-CN" altLang="en-US" dirty="0"/>
              <a:t>程序模块间的关系更为简单，程序模块的独立性、数据的安全性就有了良好的保障。</a:t>
            </a:r>
          </a:p>
          <a:p>
            <a:pPr lvl="1"/>
            <a:r>
              <a:rPr lang="zh-CN" altLang="en-US" dirty="0"/>
              <a:t>通过继承与多态性，可以大大提高程序的可重用性，使得软件的开发和维护都更为方便。</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124"/>
          <p:cNvSpPr/>
          <p:nvPr/>
        </p:nvSpPr>
        <p:spPr>
          <a:xfrm>
            <a:off x="3509477" y="1592965"/>
            <a:ext cx="504173" cy="501201"/>
          </a:xfrm>
          <a:prstGeom prst="ellipse">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1</a:t>
            </a:r>
          </a:p>
        </p:txBody>
      </p:sp>
      <p:sp>
        <p:nvSpPr>
          <p:cNvPr id="44" name="Rectangle 125"/>
          <p:cNvSpPr/>
          <p:nvPr/>
        </p:nvSpPr>
        <p:spPr>
          <a:xfrm>
            <a:off x="4385241" y="156096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课程安排</a:t>
            </a:r>
          </a:p>
        </p:txBody>
      </p:sp>
      <p:sp>
        <p:nvSpPr>
          <p:cNvPr id="45" name="Oval 134"/>
          <p:cNvSpPr/>
          <p:nvPr/>
        </p:nvSpPr>
        <p:spPr>
          <a:xfrm>
            <a:off x="3509477" y="2300647"/>
            <a:ext cx="504173" cy="501201"/>
          </a:xfrm>
          <a:prstGeom prst="ellipse">
            <a:avLst/>
          </a:prstGeom>
          <a:noFill/>
          <a:ln w="57150">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rgbClr val="1F4E79"/>
                </a:solidFill>
                <a:latin typeface="微软雅黑" panose="020B0503020204020204" pitchFamily="34" charset="-122"/>
                <a:ea typeface="微软雅黑" panose="020B0503020204020204" pitchFamily="34" charset="-122"/>
                <a:sym typeface="FZHei-B01S" panose="02010601030101010101" pitchFamily="2" charset="-122"/>
              </a:rPr>
              <a:t>2</a:t>
            </a:r>
          </a:p>
        </p:txBody>
      </p:sp>
      <p:sp>
        <p:nvSpPr>
          <p:cNvPr id="51" name="文本框 50"/>
          <p:cNvSpPr txBox="1">
            <a:spLocks noChangeArrowheads="1"/>
          </p:cNvSpPr>
          <p:nvPr/>
        </p:nvSpPr>
        <p:spPr bwMode="auto">
          <a:xfrm>
            <a:off x="370243" y="150439"/>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sym typeface="FZHei-B01S" panose="02010601030101010101" pitchFamily="2" charset="-122"/>
              </a:rPr>
              <a:t>目录</a:t>
            </a:r>
          </a:p>
        </p:txBody>
      </p:sp>
      <p:sp>
        <p:nvSpPr>
          <p:cNvPr id="57" name="标题 1"/>
          <p:cNvSpPr txBox="1"/>
          <p:nvPr/>
        </p:nvSpPr>
        <p:spPr>
          <a:xfrm>
            <a:off x="987228" y="1672173"/>
            <a:ext cx="1621043" cy="43504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000" b="1" dirty="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ZHei-B01S" panose="02010601030101010101" pitchFamily="2" charset="-122"/>
              </a:rPr>
              <a:t>课程纲要</a:t>
            </a:r>
          </a:p>
        </p:txBody>
      </p:sp>
      <p:sp>
        <p:nvSpPr>
          <p:cNvPr id="58" name="Rectangle 125"/>
          <p:cNvSpPr/>
          <p:nvPr/>
        </p:nvSpPr>
        <p:spPr>
          <a:xfrm>
            <a:off x="4385241" y="2268650"/>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b="1" dirty="0">
                <a:solidFill>
                  <a:schemeClr val="accent5">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第一章 绪论</a:t>
            </a:r>
          </a:p>
        </p:txBody>
      </p:sp>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0" name="Rectangle 125"/>
          <p:cNvSpPr/>
          <p:nvPr/>
        </p:nvSpPr>
        <p:spPr>
          <a:xfrm>
            <a:off x="4385241" y="2782371"/>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计算机程序设计语言的发展</a:t>
            </a:r>
          </a:p>
        </p:txBody>
      </p:sp>
      <p:sp>
        <p:nvSpPr>
          <p:cNvPr id="14" name="Rectangle 125"/>
          <p:cNvSpPr/>
          <p:nvPr/>
        </p:nvSpPr>
        <p:spPr>
          <a:xfrm>
            <a:off x="4385241" y="3296092"/>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面向对象的方法</a:t>
            </a:r>
          </a:p>
        </p:txBody>
      </p:sp>
      <p:sp>
        <p:nvSpPr>
          <p:cNvPr id="15" name="Oval 134"/>
          <p:cNvSpPr/>
          <p:nvPr/>
        </p:nvSpPr>
        <p:spPr>
          <a:xfrm>
            <a:off x="3509477" y="4999459"/>
            <a:ext cx="504173" cy="501201"/>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rPr>
              <a:t>3</a:t>
            </a:r>
          </a:p>
        </p:txBody>
      </p:sp>
      <p:sp>
        <p:nvSpPr>
          <p:cNvPr id="19" name="Rectangle 125"/>
          <p:cNvSpPr/>
          <p:nvPr/>
        </p:nvSpPr>
        <p:spPr>
          <a:xfrm>
            <a:off x="4385241" y="3809813"/>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b="1" dirty="0">
                <a:solidFill>
                  <a:srgbClr val="1F4E79"/>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面向对象的软件开发</a:t>
            </a:r>
          </a:p>
        </p:txBody>
      </p:sp>
      <p:sp>
        <p:nvSpPr>
          <p:cNvPr id="22" name="Rectangle 125"/>
          <p:cNvSpPr/>
          <p:nvPr/>
        </p:nvSpPr>
        <p:spPr>
          <a:xfrm>
            <a:off x="4385241" y="4323534"/>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信息表示与存储</a:t>
            </a:r>
          </a:p>
        </p:txBody>
      </p:sp>
      <p:sp>
        <p:nvSpPr>
          <p:cNvPr id="3" name="灯片编号占位符 2"/>
          <p:cNvSpPr>
            <a:spLocks noGrp="1"/>
          </p:cNvSpPr>
          <p:nvPr>
            <p:ph type="sldNum" sz="quarter" idx="12"/>
          </p:nvPr>
        </p:nvSpPr>
        <p:spPr/>
        <p:txBody>
          <a:bodyPr/>
          <a:lstStyle/>
          <a:p>
            <a:fld id="{FDEBF119-12CC-4A19-A29F-D0422DAC2E01}" type="slidenum">
              <a:rPr lang="zh-CN" altLang="en-US" smtClean="0"/>
              <a:t>34</a:t>
            </a:fld>
            <a:endParaRPr lang="zh-CN" altLang="en-US"/>
          </a:p>
        </p:txBody>
      </p:sp>
      <p:sp>
        <p:nvSpPr>
          <p:cNvPr id="23" name="Rectangle 125"/>
          <p:cNvSpPr/>
          <p:nvPr/>
        </p:nvSpPr>
        <p:spPr>
          <a:xfrm>
            <a:off x="4385241" y="4967461"/>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第二章 </a:t>
            </a: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简单程序设计</a:t>
            </a:r>
          </a:p>
        </p:txBody>
      </p:sp>
      <p:sp>
        <p:nvSpPr>
          <p:cNvPr id="24" name="Rectangle 125"/>
          <p:cNvSpPr/>
          <p:nvPr/>
        </p:nvSpPr>
        <p:spPr>
          <a:xfrm>
            <a:off x="4385241" y="5502243"/>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 </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语言概述</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zh-CN" altLang="en-US">
                <a:solidFill>
                  <a:schemeClr val="bg1"/>
                </a:solidFill>
              </a:rPr>
              <a:t>面向对象的软件工程</a:t>
            </a:r>
          </a:p>
        </p:txBody>
      </p:sp>
      <p:sp>
        <p:nvSpPr>
          <p:cNvPr id="46083" name="Rectangle 3"/>
          <p:cNvSpPr>
            <a:spLocks noGrp="1" noChangeArrowheads="1"/>
          </p:cNvSpPr>
          <p:nvPr>
            <p:ph idx="1"/>
          </p:nvPr>
        </p:nvSpPr>
        <p:spPr/>
        <p:txBody>
          <a:bodyPr wrap="square">
            <a:spAutoFit/>
          </a:bodyPr>
          <a:lstStyle/>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面向对象的软件工程是面向对象方法在软件工程领域的全面应用。它包括</a:t>
            </a:r>
            <a:r>
              <a:rPr lang="en-US" altLang="zh-CN" sz="2000" dirty="0">
                <a:latin typeface="微软雅黑" panose="020B0503020204020204" pitchFamily="34" charset="-122"/>
                <a:ea typeface="微软雅黑" panose="020B0503020204020204" pitchFamily="34" charset="-122"/>
              </a:rPr>
              <a:t>:</a:t>
            </a:r>
          </a:p>
          <a:p>
            <a:pPr lvl="1">
              <a:lnSpc>
                <a:spcPct val="150000"/>
              </a:lnSpc>
            </a:pPr>
            <a:r>
              <a:rPr lang="zh-CN" altLang="en-US" sz="2000" dirty="0">
                <a:latin typeface="微软雅黑" panose="020B0503020204020204" pitchFamily="34" charset="-122"/>
                <a:ea typeface="微软雅黑" panose="020B0503020204020204" pitchFamily="34" charset="-122"/>
              </a:rPr>
              <a:t>面向对象的分析（</a:t>
            </a:r>
            <a:r>
              <a:rPr lang="en-US" altLang="zh-CN" sz="2000" dirty="0">
                <a:latin typeface="微软雅黑" panose="020B0503020204020204" pitchFamily="34" charset="-122"/>
                <a:ea typeface="微软雅黑" panose="020B0503020204020204" pitchFamily="34" charset="-122"/>
              </a:rPr>
              <a:t>OOA</a:t>
            </a:r>
            <a:r>
              <a:rPr lang="zh-CN" altLang="en-US" sz="2000" dirty="0">
                <a:latin typeface="微软雅黑" panose="020B0503020204020204" pitchFamily="34" charset="-122"/>
                <a:ea typeface="微软雅黑" panose="020B0503020204020204" pitchFamily="34" charset="-122"/>
              </a:rPr>
              <a:t>）</a:t>
            </a:r>
          </a:p>
          <a:p>
            <a:pPr lvl="1">
              <a:lnSpc>
                <a:spcPct val="150000"/>
              </a:lnSpc>
            </a:pPr>
            <a:r>
              <a:rPr lang="zh-CN" altLang="en-US" sz="2000" dirty="0">
                <a:latin typeface="微软雅黑" panose="020B0503020204020204" pitchFamily="34" charset="-122"/>
                <a:ea typeface="微软雅黑" panose="020B0503020204020204" pitchFamily="34" charset="-122"/>
              </a:rPr>
              <a:t>面向对象的设计（</a:t>
            </a:r>
            <a:r>
              <a:rPr lang="en-US" altLang="zh-CN" sz="2000" dirty="0">
                <a:latin typeface="微软雅黑" panose="020B0503020204020204" pitchFamily="34" charset="-122"/>
                <a:ea typeface="微软雅黑" panose="020B0503020204020204" pitchFamily="34" charset="-122"/>
              </a:rPr>
              <a:t>OOD</a:t>
            </a:r>
            <a:r>
              <a:rPr lang="zh-CN" altLang="en-US" sz="2000" dirty="0">
                <a:latin typeface="微软雅黑" panose="020B0503020204020204" pitchFamily="34" charset="-122"/>
                <a:ea typeface="微软雅黑" panose="020B0503020204020204" pitchFamily="34" charset="-122"/>
              </a:rPr>
              <a:t>）</a:t>
            </a:r>
          </a:p>
          <a:p>
            <a:pPr lvl="1">
              <a:lnSpc>
                <a:spcPct val="150000"/>
              </a:lnSpc>
            </a:pPr>
            <a:r>
              <a:rPr lang="zh-CN" altLang="en-US" sz="2000" dirty="0">
                <a:latin typeface="微软雅黑" panose="020B0503020204020204" pitchFamily="34" charset="-122"/>
                <a:ea typeface="微软雅黑" panose="020B0503020204020204" pitchFamily="34" charset="-122"/>
              </a:rPr>
              <a:t>面向对象的编程（</a:t>
            </a:r>
            <a:r>
              <a:rPr lang="en-US" altLang="zh-CN" sz="2000" dirty="0">
                <a:latin typeface="微软雅黑" panose="020B0503020204020204" pitchFamily="34" charset="-122"/>
                <a:ea typeface="微软雅黑" panose="020B0503020204020204" pitchFamily="34" charset="-122"/>
              </a:rPr>
              <a:t>OOP</a:t>
            </a:r>
            <a:r>
              <a:rPr lang="zh-CN" altLang="en-US" sz="2000" dirty="0">
                <a:latin typeface="微软雅黑" panose="020B0503020204020204" pitchFamily="34" charset="-122"/>
                <a:ea typeface="微软雅黑" panose="020B0503020204020204" pitchFamily="34" charset="-122"/>
              </a:rPr>
              <a:t>）</a:t>
            </a:r>
          </a:p>
          <a:p>
            <a:pPr lvl="1">
              <a:lnSpc>
                <a:spcPct val="150000"/>
              </a:lnSpc>
            </a:pPr>
            <a:r>
              <a:rPr lang="zh-CN" altLang="en-US" sz="2000" dirty="0">
                <a:latin typeface="微软雅黑" panose="020B0503020204020204" pitchFamily="34" charset="-122"/>
                <a:ea typeface="微软雅黑" panose="020B0503020204020204" pitchFamily="34" charset="-122"/>
              </a:rPr>
              <a:t>面向对象的测试（</a:t>
            </a:r>
            <a:r>
              <a:rPr lang="en-US" altLang="zh-CN" sz="2000" dirty="0">
                <a:latin typeface="微软雅黑" panose="020B0503020204020204" pitchFamily="34" charset="-122"/>
                <a:ea typeface="微软雅黑" panose="020B0503020204020204" pitchFamily="34" charset="-122"/>
              </a:rPr>
              <a:t>OOT</a:t>
            </a:r>
            <a:r>
              <a:rPr lang="zh-CN" altLang="en-US" sz="2000" dirty="0">
                <a:latin typeface="微软雅黑" panose="020B0503020204020204" pitchFamily="34" charset="-122"/>
                <a:ea typeface="微软雅黑" panose="020B0503020204020204" pitchFamily="34" charset="-122"/>
              </a:rPr>
              <a:t>）</a:t>
            </a:r>
          </a:p>
          <a:p>
            <a:pPr lvl="1">
              <a:lnSpc>
                <a:spcPct val="150000"/>
              </a:lnSpc>
            </a:pPr>
            <a:r>
              <a:rPr lang="zh-CN" altLang="en-US" sz="2000" dirty="0">
                <a:latin typeface="微软雅黑" panose="020B0503020204020204" pitchFamily="34" charset="-122"/>
                <a:ea typeface="微软雅黑" panose="020B0503020204020204" pitchFamily="34" charset="-122"/>
              </a:rPr>
              <a:t>面向对象的软件维护（</a:t>
            </a:r>
            <a:r>
              <a:rPr lang="en-US" altLang="zh-CN" sz="2000" dirty="0">
                <a:latin typeface="微软雅黑" panose="020B0503020204020204" pitchFamily="34" charset="-122"/>
                <a:ea typeface="微软雅黑" panose="020B0503020204020204" pitchFamily="34" charset="-122"/>
              </a:rPr>
              <a:t>OOSM</a:t>
            </a:r>
            <a:r>
              <a:rPr lang="zh-CN" altLang="en-US" sz="2000" dirty="0">
                <a:latin typeface="微软雅黑" panose="020B0503020204020204" pitchFamily="34" charset="-122"/>
                <a:ea typeface="微软雅黑" panose="020B0503020204020204" pitchFamily="34" charset="-122"/>
              </a:rPr>
              <a:t>）</a:t>
            </a:r>
          </a:p>
        </p:txBody>
      </p:sp>
      <p:sp>
        <p:nvSpPr>
          <p:cNvPr id="5" name="矩形 4"/>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文本框 6"/>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1.3 </a:t>
            </a:r>
            <a:r>
              <a:rPr lang="zh-CN" altLang="en-US" dirty="0"/>
              <a:t>面向对象的软件开发</a:t>
            </a:r>
          </a:p>
          <a:p>
            <a:endParaRPr lang="zh-CN" altLang="en-US" dirty="0"/>
          </a:p>
        </p:txBody>
      </p:sp>
      <p:sp>
        <p:nvSpPr>
          <p:cNvPr id="8" name="文本框 7"/>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9" name="文本框 8"/>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10" name="箭头: 五边形 9"/>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12" name="文本框 11"/>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面向对象的软件开发</a:t>
            </a:r>
          </a:p>
        </p:txBody>
      </p:sp>
      <p:sp>
        <p:nvSpPr>
          <p:cNvPr id="2" name="灯片编号占位符 1"/>
          <p:cNvSpPr>
            <a:spLocks noGrp="1"/>
          </p:cNvSpPr>
          <p:nvPr>
            <p:ph type="sldNum" sz="quarter" idx="12"/>
          </p:nvPr>
        </p:nvSpPr>
        <p:spPr/>
        <p:txBody>
          <a:bodyPr/>
          <a:lstStyle/>
          <a:p>
            <a:fld id="{D4232AF6-F32E-4A0C-8AD1-E6399D6F9C23}" type="slidenum">
              <a:rPr lang="zh-CN" altLang="en-US" smtClean="0"/>
              <a:t>35</a:t>
            </a:fld>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marL="342900" eaLnBrk="1" hangingPunct="1"/>
            <a:r>
              <a:rPr lang="zh-CN" altLang="en-US" dirty="0">
                <a:solidFill>
                  <a:schemeClr val="bg1"/>
                </a:solidFill>
              </a:rPr>
              <a:t>系统分析</a:t>
            </a:r>
          </a:p>
        </p:txBody>
      </p:sp>
      <p:sp>
        <p:nvSpPr>
          <p:cNvPr id="48131" name="Rectangle 3"/>
          <p:cNvSpPr>
            <a:spLocks noGrp="1" noChangeArrowheads="1"/>
          </p:cNvSpPr>
          <p:nvPr>
            <p:ph idx="1"/>
          </p:nvPr>
        </p:nvSpPr>
        <p:spPr>
          <a:xfrm>
            <a:off x="827009" y="1787851"/>
            <a:ext cx="7239000" cy="2759217"/>
          </a:xfrm>
        </p:spPr>
        <p:txBody>
          <a:bodyPr wrap="square">
            <a:spAutoFit/>
          </a:bodyPr>
          <a:lstStyle/>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系统分析阶段应该扼要精确地抽象出系统必须做什么，但是不关心如何去实现。</a:t>
            </a: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面向对象的系统分析，直接用问题域中客观存在的事物建立模型中的对象，对单个事物及事物之间的关系，都保留他们的原貌，不做转换，也不打破原有界限而重新组合，因此能够很好地映射客观事物。</a:t>
            </a:r>
          </a:p>
        </p:txBody>
      </p:sp>
      <p:sp>
        <p:nvSpPr>
          <p:cNvPr id="5" name="矩形 4"/>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文本框 7"/>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9" name="文本框 8"/>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10" name="箭头: 五边形 9"/>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pic>
        <p:nvPicPr>
          <p:cNvPr id="15" name="图片 14"/>
          <p:cNvPicPr>
            <a:picLocks noChangeAspect="1"/>
          </p:cNvPicPr>
          <p:nvPr/>
        </p:nvPicPr>
        <p:blipFill>
          <a:blip r:embed="rId3"/>
          <a:stretch>
            <a:fillRect/>
          </a:stretch>
        </p:blipFill>
        <p:spPr>
          <a:xfrm>
            <a:off x="3815442" y="5184309"/>
            <a:ext cx="4967013" cy="1548421"/>
          </a:xfrm>
          <a:prstGeom prst="rect">
            <a:avLst/>
          </a:prstGeom>
        </p:spPr>
      </p:pic>
      <p:pic>
        <p:nvPicPr>
          <p:cNvPr id="645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650" y="5184309"/>
            <a:ext cx="2634342" cy="1566885"/>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1.3 </a:t>
            </a:r>
            <a:r>
              <a:rPr lang="zh-CN" altLang="en-US" dirty="0"/>
              <a:t>面向对象的软件开发</a:t>
            </a:r>
          </a:p>
          <a:p>
            <a:endParaRPr lang="zh-CN" altLang="en-US" dirty="0"/>
          </a:p>
        </p:txBody>
      </p:sp>
      <p:sp>
        <p:nvSpPr>
          <p:cNvPr id="21" name="文本框 20"/>
          <p:cNvSpPr txBox="1"/>
          <p:nvPr/>
        </p:nvSpPr>
        <p:spPr>
          <a:xfrm>
            <a:off x="2057700" y="840055"/>
            <a:ext cx="5144358" cy="584775"/>
          </a:xfrm>
          <a:prstGeom prst="rect">
            <a:avLst/>
          </a:prstGeom>
          <a:noFill/>
        </p:spPr>
        <p:txBody>
          <a:bodyPr wrap="none" rtlCol="0">
            <a:spAutoFit/>
          </a:bodyPr>
          <a:lstStyle/>
          <a:p>
            <a:pPr algn="ctr"/>
            <a:r>
              <a:rPr lang="en-US" altLang="zh-CN" sz="3200" b="1" dirty="0">
                <a:solidFill>
                  <a:srgbClr val="1F4E79"/>
                </a:solidFill>
                <a:latin typeface="微软雅黑" panose="020B0503020204020204" pitchFamily="34" charset="-122"/>
                <a:ea typeface="微软雅黑" panose="020B0503020204020204" pitchFamily="34" charset="-122"/>
              </a:rPr>
              <a:t>(1) </a:t>
            </a:r>
            <a:r>
              <a:rPr lang="zh-CN" altLang="en-US" sz="3200" b="1" dirty="0">
                <a:solidFill>
                  <a:srgbClr val="1F4E79"/>
                </a:solidFill>
                <a:latin typeface="微软雅黑" panose="020B0503020204020204" pitchFamily="34" charset="-122"/>
                <a:ea typeface="微软雅黑" panose="020B0503020204020204" pitchFamily="34" charset="-122"/>
              </a:rPr>
              <a:t>面向对象的分析（建模</a:t>
            </a:r>
            <a:r>
              <a:rPr lang="en-US" altLang="zh-CN" sz="3200" b="1" dirty="0">
                <a:solidFill>
                  <a:srgbClr val="1F4E79"/>
                </a:solidFill>
                <a:latin typeface="微软雅黑" panose="020B0503020204020204" pitchFamily="34" charset="-122"/>
                <a:ea typeface="微软雅黑" panose="020B0503020204020204" pitchFamily="34" charset="-122"/>
              </a:rPr>
              <a:t>)</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D4232AF6-F32E-4A0C-8AD1-E6399D6F9C23}" type="slidenum">
              <a:rPr lang="zh-CN" altLang="en-US" smtClean="0"/>
              <a:t>36</a:t>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marL="400050" eaLnBrk="1" hangingPunct="1"/>
            <a:r>
              <a:rPr lang="zh-CN" altLang="en-US" dirty="0">
                <a:solidFill>
                  <a:schemeClr val="bg1"/>
                </a:solidFill>
              </a:rPr>
              <a:t>设计</a:t>
            </a:r>
          </a:p>
        </p:txBody>
      </p:sp>
      <p:sp>
        <p:nvSpPr>
          <p:cNvPr id="50179" name="Rectangle 3"/>
          <p:cNvSpPr>
            <a:spLocks noGrp="1" noChangeArrowheads="1"/>
          </p:cNvSpPr>
          <p:nvPr>
            <p:ph idx="1"/>
          </p:nvPr>
        </p:nvSpPr>
        <p:spPr>
          <a:xfrm>
            <a:off x="565861" y="1966080"/>
            <a:ext cx="4225564" cy="3767185"/>
          </a:xfrm>
        </p:spPr>
        <p:txBody>
          <a:bodyPr wrap="square">
            <a:spAutoFit/>
          </a:bodyPr>
          <a:lstStyle/>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针对系统的一个具体实现运用面向对象的方法。其中包括两方面的工作：</a:t>
            </a:r>
          </a:p>
          <a:p>
            <a:pPr lvl="1">
              <a:lnSpc>
                <a:spcPct val="150000"/>
              </a:lnSpc>
            </a:pPr>
            <a:r>
              <a:rPr lang="zh-CN" altLang="en-US" sz="2000" dirty="0">
                <a:latin typeface="微软雅黑" panose="020B0503020204020204" pitchFamily="34" charset="-122"/>
                <a:ea typeface="微软雅黑" panose="020B0503020204020204" pitchFamily="34" charset="-122"/>
              </a:rPr>
              <a:t>把</a:t>
            </a:r>
            <a:r>
              <a:rPr lang="en-US" altLang="zh-CN" sz="2000" dirty="0">
                <a:latin typeface="微软雅黑" panose="020B0503020204020204" pitchFamily="34" charset="-122"/>
                <a:ea typeface="微软雅黑" panose="020B0503020204020204" pitchFamily="34" charset="-122"/>
              </a:rPr>
              <a:t>OOA</a:t>
            </a:r>
            <a:r>
              <a:rPr lang="zh-CN" altLang="en-US" sz="2000" dirty="0">
                <a:latin typeface="微软雅黑" panose="020B0503020204020204" pitchFamily="34" charset="-122"/>
                <a:ea typeface="微软雅黑" panose="020B0503020204020204" pitchFamily="34" charset="-122"/>
              </a:rPr>
              <a:t>模型直接搬到</a:t>
            </a:r>
            <a:r>
              <a:rPr lang="en-US" altLang="zh-CN" sz="2000" dirty="0">
                <a:latin typeface="微软雅黑" panose="020B0503020204020204" pitchFamily="34" charset="-122"/>
                <a:ea typeface="微软雅黑" panose="020B0503020204020204" pitchFamily="34" charset="-122"/>
              </a:rPr>
              <a:t>OOD</a:t>
            </a:r>
            <a:r>
              <a:rPr lang="zh-CN" altLang="en-US" sz="2000" dirty="0">
                <a:latin typeface="微软雅黑" panose="020B0503020204020204" pitchFamily="34" charset="-122"/>
                <a:ea typeface="微软雅黑" panose="020B0503020204020204" pitchFamily="34" charset="-122"/>
              </a:rPr>
              <a:t>，作为</a:t>
            </a:r>
            <a:r>
              <a:rPr lang="en-US" altLang="zh-CN" sz="2000" dirty="0">
                <a:latin typeface="微软雅黑" panose="020B0503020204020204" pitchFamily="34" charset="-122"/>
                <a:ea typeface="微软雅黑" panose="020B0503020204020204" pitchFamily="34" charset="-122"/>
              </a:rPr>
              <a:t>OOD</a:t>
            </a:r>
            <a:r>
              <a:rPr lang="zh-CN" altLang="en-US" sz="2000" dirty="0">
                <a:latin typeface="微软雅黑" panose="020B0503020204020204" pitchFamily="34" charset="-122"/>
                <a:ea typeface="微软雅黑" panose="020B0503020204020204" pitchFamily="34" charset="-122"/>
              </a:rPr>
              <a:t>的一部分</a:t>
            </a:r>
          </a:p>
          <a:p>
            <a:pPr lvl="1">
              <a:lnSpc>
                <a:spcPct val="150000"/>
              </a:lnSpc>
            </a:pPr>
            <a:r>
              <a:rPr lang="zh-CN" altLang="en-US" sz="2000" dirty="0">
                <a:latin typeface="微软雅黑" panose="020B0503020204020204" pitchFamily="34" charset="-122"/>
                <a:ea typeface="微软雅黑" panose="020B0503020204020204" pitchFamily="34" charset="-122"/>
              </a:rPr>
              <a:t>针对具体实现中的人机界面、数据存储、任务管理等因素补充一些与实现有关的部分。</a:t>
            </a:r>
          </a:p>
        </p:txBody>
      </p:sp>
      <p:sp>
        <p:nvSpPr>
          <p:cNvPr id="5" name="矩形 4"/>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文本框 7"/>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9" name="文本框 8"/>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10" name="箭头: 五边形 9"/>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16" name="文本框 1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1.3 </a:t>
            </a:r>
            <a:r>
              <a:rPr lang="zh-CN" altLang="en-US" dirty="0"/>
              <a:t>面向对象的软件开发</a:t>
            </a:r>
          </a:p>
          <a:p>
            <a:endParaRPr lang="zh-CN" altLang="en-US" dirty="0"/>
          </a:p>
        </p:txBody>
      </p:sp>
      <p:sp>
        <p:nvSpPr>
          <p:cNvPr id="17" name="文本框 16"/>
          <p:cNvSpPr txBox="1"/>
          <p:nvPr/>
        </p:nvSpPr>
        <p:spPr>
          <a:xfrm>
            <a:off x="1901406" y="840055"/>
            <a:ext cx="5456943" cy="584775"/>
          </a:xfrm>
          <a:prstGeom prst="rect">
            <a:avLst/>
          </a:prstGeom>
          <a:noFill/>
        </p:spPr>
        <p:txBody>
          <a:bodyPr wrap="none" rtlCol="0">
            <a:spAutoFit/>
          </a:bodyPr>
          <a:lstStyle/>
          <a:p>
            <a:pPr algn="ctr"/>
            <a:r>
              <a:rPr lang="en-US" altLang="zh-CN" sz="3200" b="1" dirty="0">
                <a:solidFill>
                  <a:srgbClr val="1F4E79"/>
                </a:solidFill>
                <a:latin typeface="微软雅黑" panose="020B0503020204020204" pitchFamily="34" charset="-122"/>
                <a:ea typeface="微软雅黑" panose="020B0503020204020204" pitchFamily="34" charset="-122"/>
              </a:rPr>
              <a:t>(2) </a:t>
            </a:r>
            <a:r>
              <a:rPr lang="zh-CN" altLang="en-US" sz="3200" b="1" dirty="0">
                <a:solidFill>
                  <a:srgbClr val="1F4E79"/>
                </a:solidFill>
                <a:latin typeface="微软雅黑" panose="020B0503020204020204" pitchFamily="34" charset="-122"/>
                <a:ea typeface="微软雅黑" panose="020B0503020204020204" pitchFamily="34" charset="-122"/>
              </a:rPr>
              <a:t>面向对象的设计（补全）</a:t>
            </a:r>
          </a:p>
        </p:txBody>
      </p:sp>
      <p:pic>
        <p:nvPicPr>
          <p:cNvPr id="2" name="图片 1"/>
          <p:cNvPicPr/>
          <p:nvPr/>
        </p:nvPicPr>
        <p:blipFill>
          <a:blip r:embed="rId3"/>
          <a:srcRect r="5100"/>
          <a:stretch>
            <a:fillRect/>
          </a:stretch>
        </p:blipFill>
        <p:spPr>
          <a:xfrm>
            <a:off x="5034915" y="1424940"/>
            <a:ext cx="3190240" cy="5068570"/>
          </a:xfrm>
          <a:prstGeom prst="rect">
            <a:avLst/>
          </a:prstGeom>
        </p:spPr>
      </p:pic>
      <p:sp>
        <p:nvSpPr>
          <p:cNvPr id="3" name="灯片编号占位符 2"/>
          <p:cNvSpPr>
            <a:spLocks noGrp="1"/>
          </p:cNvSpPr>
          <p:nvPr>
            <p:ph type="sldNum" sz="quarter" idx="12"/>
          </p:nvPr>
        </p:nvSpPr>
        <p:spPr/>
        <p:txBody>
          <a:bodyPr/>
          <a:lstStyle/>
          <a:p>
            <a:fld id="{D4232AF6-F32E-4A0C-8AD1-E6399D6F9C23}" type="slidenum">
              <a:rPr lang="zh-CN" altLang="en-US" smtClean="0"/>
              <a:t>37</a:t>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marL="400050" eaLnBrk="1" hangingPunct="1"/>
            <a:r>
              <a:rPr lang="zh-CN" altLang="en-US">
                <a:solidFill>
                  <a:schemeClr val="bg1"/>
                </a:solidFill>
              </a:rPr>
              <a:t>编程</a:t>
            </a:r>
          </a:p>
        </p:txBody>
      </p:sp>
      <p:sp>
        <p:nvSpPr>
          <p:cNvPr id="52227" name="Rectangle 3"/>
          <p:cNvSpPr>
            <a:spLocks noGrp="1" noChangeArrowheads="1"/>
          </p:cNvSpPr>
          <p:nvPr>
            <p:ph idx="1"/>
          </p:nvPr>
        </p:nvSpPr>
        <p:spPr>
          <a:xfrm>
            <a:off x="628650" y="1862670"/>
            <a:ext cx="3676650" cy="2200089"/>
          </a:xfrm>
        </p:spPr>
        <p:txBody>
          <a:bodyPr wrap="square">
            <a:spAutoFit/>
          </a:bodyPr>
          <a:lstStyle/>
          <a:p>
            <a:pPr marL="342900" indent="-342900" defTabSz="457200">
              <a:lnSpc>
                <a:spcPct val="14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OOP</a:t>
            </a:r>
            <a:r>
              <a:rPr lang="zh-CN" altLang="en-US" sz="2000" dirty="0">
                <a:latin typeface="微软雅黑" panose="020B0503020204020204" pitchFamily="34" charset="-122"/>
                <a:ea typeface="微软雅黑" panose="020B0503020204020204" pitchFamily="34" charset="-122"/>
              </a:rPr>
              <a:t>工作就是用一种面向对象的编程语言把</a:t>
            </a:r>
            <a:r>
              <a:rPr lang="en-US" altLang="zh-CN" sz="2000" dirty="0">
                <a:latin typeface="微软雅黑" panose="020B0503020204020204" pitchFamily="34" charset="-122"/>
                <a:ea typeface="微软雅黑" panose="020B0503020204020204" pitchFamily="34" charset="-122"/>
              </a:rPr>
              <a:t>OOD</a:t>
            </a:r>
            <a:r>
              <a:rPr lang="zh-CN" altLang="en-US" sz="2000" dirty="0">
                <a:latin typeface="微软雅黑" panose="020B0503020204020204" pitchFamily="34" charset="-122"/>
                <a:ea typeface="微软雅黑" panose="020B0503020204020204" pitchFamily="34" charset="-122"/>
              </a:rPr>
              <a:t>模型中的每个成分书写出来，是面向对象的软件开发最终落实的重要阶段。</a:t>
            </a:r>
          </a:p>
        </p:txBody>
      </p:sp>
      <p:sp>
        <p:nvSpPr>
          <p:cNvPr id="5" name="矩形 4"/>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文本框 7"/>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9" name="文本框 8"/>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10" name="箭头: 五边形 9"/>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pic>
        <p:nvPicPr>
          <p:cNvPr id="3" name="图片 2"/>
          <p:cNvPicPr>
            <a:picLocks noChangeAspect="1"/>
          </p:cNvPicPr>
          <p:nvPr/>
        </p:nvPicPr>
        <p:blipFill>
          <a:blip r:embed="rId3"/>
          <a:stretch>
            <a:fillRect/>
          </a:stretch>
        </p:blipFill>
        <p:spPr>
          <a:xfrm>
            <a:off x="4723134" y="1787851"/>
            <a:ext cx="4196801" cy="5008826"/>
          </a:xfrm>
          <a:prstGeom prst="rect">
            <a:avLst/>
          </a:prstGeom>
        </p:spPr>
      </p:pic>
      <p:sp>
        <p:nvSpPr>
          <p:cNvPr id="16" name="文本框 1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1.3 </a:t>
            </a:r>
            <a:r>
              <a:rPr lang="zh-CN" altLang="en-US" dirty="0"/>
              <a:t>面向对象的软件开发</a:t>
            </a:r>
          </a:p>
          <a:p>
            <a:endParaRPr lang="zh-CN" altLang="en-US" dirty="0"/>
          </a:p>
        </p:txBody>
      </p:sp>
      <p:sp>
        <p:nvSpPr>
          <p:cNvPr id="17" name="文本框 16"/>
          <p:cNvSpPr txBox="1"/>
          <p:nvPr/>
        </p:nvSpPr>
        <p:spPr>
          <a:xfrm>
            <a:off x="1932665" y="840055"/>
            <a:ext cx="5394425" cy="584775"/>
          </a:xfrm>
          <a:prstGeom prst="rect">
            <a:avLst/>
          </a:prstGeom>
          <a:noFill/>
        </p:spPr>
        <p:txBody>
          <a:bodyPr wrap="none" rtlCol="0">
            <a:spAutoFit/>
          </a:bodyPr>
          <a:lstStyle/>
          <a:p>
            <a:pPr algn="ctr"/>
            <a:r>
              <a:rPr lang="en-US" altLang="zh-CN" sz="3200" b="1" dirty="0">
                <a:solidFill>
                  <a:srgbClr val="1F4E79"/>
                </a:solidFill>
                <a:latin typeface="微软雅黑" panose="020B0503020204020204" pitchFamily="34" charset="-122"/>
                <a:ea typeface="微软雅黑" panose="020B0503020204020204" pitchFamily="34" charset="-122"/>
              </a:rPr>
              <a:t>(3) </a:t>
            </a:r>
            <a:r>
              <a:rPr lang="zh-CN" altLang="en-US" sz="3200" b="1" dirty="0">
                <a:solidFill>
                  <a:srgbClr val="1F4E79"/>
                </a:solidFill>
                <a:latin typeface="微软雅黑" panose="020B0503020204020204" pitchFamily="34" charset="-122"/>
                <a:ea typeface="微软雅黑" panose="020B0503020204020204" pitchFamily="34" charset="-122"/>
              </a:rPr>
              <a:t>面向对象的编程（实现）</a:t>
            </a:r>
          </a:p>
        </p:txBody>
      </p:sp>
      <p:sp>
        <p:nvSpPr>
          <p:cNvPr id="2" name="灯片编号占位符 1"/>
          <p:cNvSpPr>
            <a:spLocks noGrp="1"/>
          </p:cNvSpPr>
          <p:nvPr>
            <p:ph type="sldNum" sz="quarter" idx="12"/>
          </p:nvPr>
        </p:nvSpPr>
        <p:spPr/>
        <p:txBody>
          <a:bodyPr/>
          <a:lstStyle/>
          <a:p>
            <a:fld id="{D4232AF6-F32E-4A0C-8AD1-E6399D6F9C23}" type="slidenum">
              <a:rPr lang="zh-CN" altLang="en-US" smtClean="0"/>
              <a:t>38</a:t>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marL="400050" eaLnBrk="1" hangingPunct="1"/>
            <a:r>
              <a:rPr lang="zh-CN" altLang="en-US" dirty="0">
                <a:solidFill>
                  <a:schemeClr val="bg1"/>
                </a:solidFill>
              </a:rPr>
              <a:t>测试</a:t>
            </a:r>
          </a:p>
        </p:txBody>
      </p:sp>
      <p:sp>
        <p:nvSpPr>
          <p:cNvPr id="54275" name="Rectangle 3"/>
          <p:cNvSpPr>
            <a:spLocks noGrp="1" noChangeArrowheads="1"/>
          </p:cNvSpPr>
          <p:nvPr>
            <p:ph idx="1"/>
          </p:nvPr>
        </p:nvSpPr>
        <p:spPr>
          <a:xfrm>
            <a:off x="686526" y="2283977"/>
            <a:ext cx="7886700" cy="4351338"/>
          </a:xfrm>
        </p:spPr>
        <p:txBody>
          <a:bodyPr wrap="square">
            <a:spAutoFit/>
          </a:bodyPr>
          <a:lstStyle/>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测试的任务是发现软件中的错误。</a:t>
            </a: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在面向对象的软件测试中继续运用面向对象的概念与原则来组织测试，以对象的类作为基本测试单位，可以更准确的发现程序错误并提高测试效率。</a:t>
            </a:r>
          </a:p>
        </p:txBody>
      </p:sp>
      <p:sp>
        <p:nvSpPr>
          <p:cNvPr id="5" name="矩形 4"/>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文本框 7"/>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9" name="文本框 8"/>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10" name="箭头: 五边形 9"/>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14" name="文本框 13"/>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1.3 </a:t>
            </a:r>
            <a:r>
              <a:rPr lang="zh-CN" altLang="en-US" dirty="0"/>
              <a:t>面向对象的软件开发</a:t>
            </a:r>
          </a:p>
          <a:p>
            <a:endParaRPr lang="zh-CN" altLang="en-US" dirty="0"/>
          </a:p>
        </p:txBody>
      </p:sp>
      <p:sp>
        <p:nvSpPr>
          <p:cNvPr id="15" name="文本框 14"/>
          <p:cNvSpPr txBox="1"/>
          <p:nvPr/>
        </p:nvSpPr>
        <p:spPr>
          <a:xfrm>
            <a:off x="2753402" y="840055"/>
            <a:ext cx="3752951" cy="584775"/>
          </a:xfrm>
          <a:prstGeom prst="rect">
            <a:avLst/>
          </a:prstGeom>
          <a:noFill/>
        </p:spPr>
        <p:txBody>
          <a:bodyPr wrap="none" rtlCol="0">
            <a:spAutoFit/>
          </a:bodyPr>
          <a:lstStyle/>
          <a:p>
            <a:pPr algn="ctr"/>
            <a:r>
              <a:rPr lang="en-US" altLang="zh-CN" sz="3200" b="1" dirty="0">
                <a:solidFill>
                  <a:srgbClr val="1F4E79"/>
                </a:solidFill>
                <a:latin typeface="微软雅黑" panose="020B0503020204020204" pitchFamily="34" charset="-122"/>
                <a:ea typeface="微软雅黑" panose="020B0503020204020204" pitchFamily="34" charset="-122"/>
              </a:rPr>
              <a:t>(4) </a:t>
            </a:r>
            <a:r>
              <a:rPr lang="zh-CN" altLang="en-US" sz="3200" b="1" dirty="0">
                <a:solidFill>
                  <a:srgbClr val="1F4E79"/>
                </a:solidFill>
                <a:latin typeface="微软雅黑" panose="020B0503020204020204" pitchFamily="34" charset="-122"/>
                <a:ea typeface="微软雅黑" panose="020B0503020204020204" pitchFamily="34" charset="-122"/>
              </a:rPr>
              <a:t>面向对象的测试</a:t>
            </a:r>
          </a:p>
        </p:txBody>
      </p:sp>
      <p:sp>
        <p:nvSpPr>
          <p:cNvPr id="2" name="灯片编号占位符 1"/>
          <p:cNvSpPr>
            <a:spLocks noGrp="1"/>
          </p:cNvSpPr>
          <p:nvPr>
            <p:ph type="sldNum" sz="quarter" idx="12"/>
          </p:nvPr>
        </p:nvSpPr>
        <p:spPr/>
        <p:txBody>
          <a:bodyPr/>
          <a:lstStyle/>
          <a:p>
            <a:fld id="{D4232AF6-F32E-4A0C-8AD1-E6399D6F9C23}" type="slidenum">
              <a:rPr lang="zh-CN" altLang="en-US" smtClean="0"/>
              <a:t>39</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29032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0.1 </a:t>
            </a:r>
            <a:r>
              <a:rPr lang="zh-CN" altLang="en-US" dirty="0"/>
              <a:t>参考书目</a:t>
            </a:r>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47" name="文本框 46"/>
          <p:cNvSpPr txBox="1"/>
          <p:nvPr/>
        </p:nvSpPr>
        <p:spPr>
          <a:xfrm>
            <a:off x="3716802" y="905617"/>
            <a:ext cx="1826142"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参考书目</a:t>
            </a:r>
          </a:p>
        </p:txBody>
      </p:sp>
      <p:sp>
        <p:nvSpPr>
          <p:cNvPr id="48" name="矩形 47"/>
          <p:cNvSpPr/>
          <p:nvPr/>
        </p:nvSpPr>
        <p:spPr>
          <a:xfrm>
            <a:off x="3345332" y="1676400"/>
            <a:ext cx="5128148" cy="853567"/>
          </a:xfrm>
          <a:prstGeom prst="rect">
            <a:avLst/>
          </a:prstGeom>
        </p:spPr>
        <p:txBody>
          <a:bodyPr wrap="square">
            <a:spAutoFit/>
          </a:bodyPr>
          <a:lstStyle/>
          <a:p>
            <a:pPr marL="285750" indent="-285750">
              <a:lnSpc>
                <a:spcPct val="13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程序设计</a:t>
            </a:r>
            <a:r>
              <a:rPr lang="en-US" altLang="zh-CN" sz="2000" dirty="0">
                <a:latin typeface="微软雅黑" panose="020B0503020204020204" pitchFamily="34" charset="-122"/>
                <a:ea typeface="微软雅黑" panose="020B0503020204020204" pitchFamily="34" charset="-122"/>
              </a:rPr>
              <a:t>》</a:t>
            </a:r>
          </a:p>
          <a:p>
            <a:pPr>
              <a:lnSpc>
                <a:spcPct val="13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机械工业出版社 刘晓光等</a:t>
            </a: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课程安培</a:t>
            </a:r>
          </a:p>
        </p:txBody>
      </p:sp>
      <p:sp>
        <p:nvSpPr>
          <p:cNvPr id="2" name="灯片编号占位符 1"/>
          <p:cNvSpPr>
            <a:spLocks noGrp="1"/>
          </p:cNvSpPr>
          <p:nvPr>
            <p:ph type="sldNum" sz="quarter" idx="12"/>
          </p:nvPr>
        </p:nvSpPr>
        <p:spPr/>
        <p:txBody>
          <a:bodyPr/>
          <a:lstStyle/>
          <a:p>
            <a:fld id="{FDEBF119-12CC-4A19-A29F-D0422DAC2E01}" type="slidenum">
              <a:rPr lang="zh-CN" altLang="en-US" smtClean="0"/>
              <a:t>4</a:t>
            </a:fld>
            <a:endParaRPr lang="zh-CN" altLang="en-US"/>
          </a:p>
        </p:txBody>
      </p:sp>
      <p:pic>
        <p:nvPicPr>
          <p:cNvPr id="4" name="图片 3"/>
          <p:cNvPicPr>
            <a:picLocks noChangeAspect="1"/>
          </p:cNvPicPr>
          <p:nvPr/>
        </p:nvPicPr>
        <p:blipFill>
          <a:blip r:embed="rId3"/>
          <a:stretch>
            <a:fillRect/>
          </a:stretch>
        </p:blipFill>
        <p:spPr>
          <a:xfrm>
            <a:off x="468175" y="1394101"/>
            <a:ext cx="2799301" cy="4038992"/>
          </a:xfrm>
          <a:prstGeom prst="rect">
            <a:avLst/>
          </a:prstGeom>
        </p:spPr>
      </p:pic>
      <p:sp>
        <p:nvSpPr>
          <p:cNvPr id="19" name="矩形 18"/>
          <p:cNvSpPr/>
          <p:nvPr/>
        </p:nvSpPr>
        <p:spPr>
          <a:xfrm>
            <a:off x="3345332" y="2766209"/>
            <a:ext cx="6065368" cy="853567"/>
          </a:xfrm>
          <a:prstGeom prst="rect">
            <a:avLst/>
          </a:prstGeom>
        </p:spPr>
        <p:txBody>
          <a:bodyPr wrap="square">
            <a:spAutoFit/>
          </a:bodyPr>
          <a:lstStyle/>
          <a:p>
            <a:pPr marL="285750" indent="-285750">
              <a:lnSpc>
                <a:spcPct val="13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《Introduction to Programming with C++》</a:t>
            </a:r>
          </a:p>
          <a:p>
            <a:pPr>
              <a:lnSpc>
                <a:spcPct val="13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出版社：</a:t>
            </a:r>
            <a:r>
              <a:rPr lang="en-US" altLang="zh-CN" sz="2000" dirty="0">
                <a:latin typeface="微软雅黑" panose="020B0503020204020204" pitchFamily="34" charset="-122"/>
                <a:ea typeface="微软雅黑" panose="020B0503020204020204" pitchFamily="34" charset="-122"/>
              </a:rPr>
              <a:t>Prentice Hall</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Y.</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Daniel</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Liang</a:t>
            </a:r>
            <a:r>
              <a:rPr lang="zh-CN" altLang="en-US" sz="2000" dirty="0">
                <a:latin typeface="微软雅黑" panose="020B0503020204020204" pitchFamily="34" charset="-122"/>
                <a:ea typeface="微软雅黑" panose="020B0503020204020204" pitchFamily="34" charset="-122"/>
              </a:rPr>
              <a:t>（梁勇）</a:t>
            </a:r>
          </a:p>
        </p:txBody>
      </p:sp>
      <p:pic>
        <p:nvPicPr>
          <p:cNvPr id="7" name="图片 6"/>
          <p:cNvPicPr>
            <a:picLocks noChangeAspect="1"/>
          </p:cNvPicPr>
          <p:nvPr/>
        </p:nvPicPr>
        <p:blipFill>
          <a:blip r:embed="rId4"/>
          <a:stretch>
            <a:fillRect/>
          </a:stretch>
        </p:blipFill>
        <p:spPr>
          <a:xfrm>
            <a:off x="6876605" y="3833630"/>
            <a:ext cx="1799220" cy="2271896"/>
          </a:xfrm>
          <a:prstGeom prst="rect">
            <a:avLst/>
          </a:prstGeom>
        </p:spPr>
      </p:pic>
      <p:sp>
        <p:nvSpPr>
          <p:cNvPr id="20" name="矩形 19"/>
          <p:cNvSpPr/>
          <p:nvPr/>
        </p:nvSpPr>
        <p:spPr>
          <a:xfrm>
            <a:off x="3345332" y="3899178"/>
            <a:ext cx="5128148" cy="1253677"/>
          </a:xfrm>
          <a:prstGeom prst="rect">
            <a:avLst/>
          </a:prstGeom>
        </p:spPr>
        <p:txBody>
          <a:bodyPr wrap="square">
            <a:spAutoFit/>
          </a:bodyPr>
          <a:lstStyle/>
          <a:p>
            <a:pPr marL="285750" indent="-285750">
              <a:lnSpc>
                <a:spcPct val="130000"/>
              </a:lnSpc>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共</a:t>
            </a:r>
            <a:r>
              <a:rPr lang="en-US" altLang="zh-CN" sz="2000" dirty="0">
                <a:latin typeface="微软雅黑" panose="020B0503020204020204" pitchFamily="34" charset="-122"/>
                <a:ea typeface="微软雅黑" panose="020B0503020204020204" pitchFamily="34" charset="-122"/>
              </a:rPr>
              <a:t>16</a:t>
            </a:r>
            <a:r>
              <a:rPr lang="zh-CN" altLang="en-US" sz="2000" dirty="0">
                <a:latin typeface="微软雅黑" panose="020B0503020204020204" pitchFamily="34" charset="-122"/>
                <a:ea typeface="微软雅黑" panose="020B0503020204020204" pitchFamily="34" charset="-122"/>
              </a:rPr>
              <a:t>章</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1-8</a:t>
            </a:r>
            <a:r>
              <a:rPr lang="zh-CN" altLang="en-US" sz="2000" dirty="0">
                <a:latin typeface="微软雅黑" panose="020B0503020204020204" pitchFamily="34" charset="-122"/>
                <a:ea typeface="微软雅黑" panose="020B0503020204020204" pitchFamily="34" charset="-122"/>
              </a:rPr>
              <a:t>章：编程基础</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9-16</a:t>
            </a:r>
            <a:r>
              <a:rPr lang="zh-CN" altLang="en-US" sz="2000" dirty="0">
                <a:latin typeface="微软雅黑" panose="020B0503020204020204" pitchFamily="34" charset="-122"/>
                <a:ea typeface="微软雅黑" panose="020B0503020204020204" pitchFamily="34" charset="-122"/>
              </a:rPr>
              <a:t>章：面向对象</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marL="342900" eaLnBrk="1" hangingPunct="1"/>
            <a:r>
              <a:rPr lang="zh-CN" altLang="en-US">
                <a:solidFill>
                  <a:schemeClr val="bg1"/>
                </a:solidFill>
              </a:rPr>
              <a:t>维护</a:t>
            </a:r>
          </a:p>
        </p:txBody>
      </p:sp>
      <p:sp>
        <p:nvSpPr>
          <p:cNvPr id="56323" name="Rectangle 3"/>
          <p:cNvSpPr>
            <a:spLocks noGrp="1" noChangeArrowheads="1"/>
          </p:cNvSpPr>
          <p:nvPr>
            <p:ph idx="1"/>
          </p:nvPr>
        </p:nvSpPr>
        <p:spPr>
          <a:xfrm>
            <a:off x="628650" y="2391098"/>
            <a:ext cx="7886700" cy="4351338"/>
          </a:xfrm>
        </p:spPr>
        <p:txBody>
          <a:bodyPr wrap="square">
            <a:spAutoFit/>
          </a:bodyPr>
          <a:lstStyle/>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将软件交付使用后，工作并没有完结，还要根据软件的运行情况和用户的需求，不断改进系统。</a:t>
            </a: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使用面向对象的方法开发的软件，其程序与问题域是一致的，因此，在维护阶段运用面向对象的方法可以大大提高软件维护的效率。</a:t>
            </a:r>
          </a:p>
        </p:txBody>
      </p:sp>
      <p:sp>
        <p:nvSpPr>
          <p:cNvPr id="5" name="矩形 4"/>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文本框 7"/>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9" name="文本框 8"/>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10" name="箭头: 五边形 9"/>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14" name="文本框 13"/>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1.3 </a:t>
            </a:r>
            <a:r>
              <a:rPr lang="zh-CN" altLang="en-US" dirty="0"/>
              <a:t>面向对象的软件开发</a:t>
            </a:r>
          </a:p>
          <a:p>
            <a:endParaRPr lang="zh-CN" altLang="en-US" dirty="0"/>
          </a:p>
        </p:txBody>
      </p:sp>
      <p:sp>
        <p:nvSpPr>
          <p:cNvPr id="15" name="文本框 14"/>
          <p:cNvSpPr txBox="1"/>
          <p:nvPr/>
        </p:nvSpPr>
        <p:spPr>
          <a:xfrm>
            <a:off x="2285156" y="1214642"/>
            <a:ext cx="4573688" cy="584775"/>
          </a:xfrm>
          <a:prstGeom prst="rect">
            <a:avLst/>
          </a:prstGeom>
          <a:noFill/>
        </p:spPr>
        <p:txBody>
          <a:bodyPr wrap="none" rtlCol="0">
            <a:spAutoFit/>
          </a:bodyPr>
          <a:lstStyle/>
          <a:p>
            <a:pPr algn="ctr"/>
            <a:r>
              <a:rPr lang="en-US" altLang="zh-CN" sz="3200" b="1" dirty="0">
                <a:solidFill>
                  <a:srgbClr val="1F4E79"/>
                </a:solidFill>
                <a:latin typeface="微软雅黑" panose="020B0503020204020204" pitchFamily="34" charset="-122"/>
                <a:ea typeface="微软雅黑" panose="020B0503020204020204" pitchFamily="34" charset="-122"/>
              </a:rPr>
              <a:t>(5) </a:t>
            </a:r>
            <a:r>
              <a:rPr lang="zh-CN" altLang="en-US" sz="3200" b="1" dirty="0">
                <a:solidFill>
                  <a:srgbClr val="1F4E79"/>
                </a:solidFill>
                <a:latin typeface="微软雅黑" panose="020B0503020204020204" pitchFamily="34" charset="-122"/>
                <a:ea typeface="微软雅黑" panose="020B0503020204020204" pitchFamily="34" charset="-122"/>
              </a:rPr>
              <a:t>面向对象的软件维护</a:t>
            </a:r>
          </a:p>
        </p:txBody>
      </p:sp>
      <p:sp>
        <p:nvSpPr>
          <p:cNvPr id="2" name="灯片编号占位符 1"/>
          <p:cNvSpPr>
            <a:spLocks noGrp="1"/>
          </p:cNvSpPr>
          <p:nvPr>
            <p:ph type="sldNum" sz="quarter" idx="12"/>
          </p:nvPr>
        </p:nvSpPr>
        <p:spPr/>
        <p:txBody>
          <a:bodyPr/>
          <a:lstStyle/>
          <a:p>
            <a:fld id="{D4232AF6-F32E-4A0C-8AD1-E6399D6F9C23}" type="slidenum">
              <a:rPr lang="zh-CN" altLang="en-US" smtClean="0"/>
              <a:t>40</a:t>
            </a:fld>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124"/>
          <p:cNvSpPr/>
          <p:nvPr/>
        </p:nvSpPr>
        <p:spPr>
          <a:xfrm>
            <a:off x="3509477" y="1592965"/>
            <a:ext cx="504173" cy="501201"/>
          </a:xfrm>
          <a:prstGeom prst="ellipse">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1</a:t>
            </a:r>
          </a:p>
        </p:txBody>
      </p:sp>
      <p:sp>
        <p:nvSpPr>
          <p:cNvPr id="44" name="Rectangle 125"/>
          <p:cNvSpPr/>
          <p:nvPr/>
        </p:nvSpPr>
        <p:spPr>
          <a:xfrm>
            <a:off x="4385241" y="156096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课程安排</a:t>
            </a:r>
          </a:p>
        </p:txBody>
      </p:sp>
      <p:sp>
        <p:nvSpPr>
          <p:cNvPr id="45" name="Oval 134"/>
          <p:cNvSpPr/>
          <p:nvPr/>
        </p:nvSpPr>
        <p:spPr>
          <a:xfrm>
            <a:off x="3509477" y="2300647"/>
            <a:ext cx="504173" cy="501201"/>
          </a:xfrm>
          <a:prstGeom prst="ellipse">
            <a:avLst/>
          </a:prstGeom>
          <a:noFill/>
          <a:ln w="57150">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rgbClr val="1F4E79"/>
                </a:solidFill>
                <a:latin typeface="微软雅黑" panose="020B0503020204020204" pitchFamily="34" charset="-122"/>
                <a:ea typeface="微软雅黑" panose="020B0503020204020204" pitchFamily="34" charset="-122"/>
                <a:sym typeface="FZHei-B01S" panose="02010601030101010101" pitchFamily="2" charset="-122"/>
              </a:rPr>
              <a:t>2</a:t>
            </a:r>
          </a:p>
        </p:txBody>
      </p:sp>
      <p:sp>
        <p:nvSpPr>
          <p:cNvPr id="51" name="文本框 50"/>
          <p:cNvSpPr txBox="1">
            <a:spLocks noChangeArrowheads="1"/>
          </p:cNvSpPr>
          <p:nvPr/>
        </p:nvSpPr>
        <p:spPr bwMode="auto">
          <a:xfrm>
            <a:off x="370243" y="150439"/>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sym typeface="FZHei-B01S" panose="02010601030101010101" pitchFamily="2" charset="-122"/>
              </a:rPr>
              <a:t>目录</a:t>
            </a:r>
          </a:p>
        </p:txBody>
      </p:sp>
      <p:sp>
        <p:nvSpPr>
          <p:cNvPr id="57" name="标题 1"/>
          <p:cNvSpPr txBox="1"/>
          <p:nvPr/>
        </p:nvSpPr>
        <p:spPr>
          <a:xfrm>
            <a:off x="987228" y="1672173"/>
            <a:ext cx="1621043" cy="43504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000" b="1" dirty="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ZHei-B01S" panose="02010601030101010101" pitchFamily="2" charset="-122"/>
              </a:rPr>
              <a:t>课程纲要</a:t>
            </a:r>
          </a:p>
        </p:txBody>
      </p:sp>
      <p:sp>
        <p:nvSpPr>
          <p:cNvPr id="58" name="Rectangle 125"/>
          <p:cNvSpPr/>
          <p:nvPr/>
        </p:nvSpPr>
        <p:spPr>
          <a:xfrm>
            <a:off x="4385241" y="2268650"/>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b="1" dirty="0">
                <a:solidFill>
                  <a:schemeClr val="accent5">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第一章 绪论</a:t>
            </a:r>
          </a:p>
        </p:txBody>
      </p:sp>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0" name="Rectangle 125"/>
          <p:cNvSpPr/>
          <p:nvPr/>
        </p:nvSpPr>
        <p:spPr>
          <a:xfrm>
            <a:off x="4385241" y="2782371"/>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计算机程序设计语言的发展</a:t>
            </a:r>
          </a:p>
        </p:txBody>
      </p:sp>
      <p:sp>
        <p:nvSpPr>
          <p:cNvPr id="14" name="Rectangle 125"/>
          <p:cNvSpPr/>
          <p:nvPr/>
        </p:nvSpPr>
        <p:spPr>
          <a:xfrm>
            <a:off x="4385241" y="3296092"/>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面向对象的方法</a:t>
            </a:r>
          </a:p>
        </p:txBody>
      </p:sp>
      <p:sp>
        <p:nvSpPr>
          <p:cNvPr id="15" name="Oval 134"/>
          <p:cNvSpPr/>
          <p:nvPr/>
        </p:nvSpPr>
        <p:spPr>
          <a:xfrm>
            <a:off x="3509477" y="4999459"/>
            <a:ext cx="504173" cy="501201"/>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rPr>
              <a:t>3</a:t>
            </a:r>
          </a:p>
        </p:txBody>
      </p:sp>
      <p:sp>
        <p:nvSpPr>
          <p:cNvPr id="19" name="Rectangle 125"/>
          <p:cNvSpPr/>
          <p:nvPr/>
        </p:nvSpPr>
        <p:spPr>
          <a:xfrm>
            <a:off x="4385241" y="3809813"/>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面向对象的软件开发</a:t>
            </a:r>
          </a:p>
        </p:txBody>
      </p:sp>
      <p:sp>
        <p:nvSpPr>
          <p:cNvPr id="22" name="Rectangle 125"/>
          <p:cNvSpPr/>
          <p:nvPr/>
        </p:nvSpPr>
        <p:spPr>
          <a:xfrm>
            <a:off x="4385241" y="4323534"/>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b="1" dirty="0">
                <a:solidFill>
                  <a:srgbClr val="1F4E79"/>
                </a:solidFill>
                <a:latin typeface="微软雅黑" panose="020B0503020204020204" pitchFamily="34" charset="-122"/>
                <a:ea typeface="微软雅黑" panose="020B0503020204020204" pitchFamily="34" charset="-122"/>
                <a:cs typeface="+mj-cs"/>
                <a:sym typeface="FZHei-B01S" panose="02010601030101010101" pitchFamily="2" charset="-122"/>
              </a:rPr>
              <a:t>信息表示与存储</a:t>
            </a:r>
          </a:p>
        </p:txBody>
      </p:sp>
      <p:sp>
        <p:nvSpPr>
          <p:cNvPr id="3" name="灯片编号占位符 2"/>
          <p:cNvSpPr>
            <a:spLocks noGrp="1"/>
          </p:cNvSpPr>
          <p:nvPr>
            <p:ph type="sldNum" sz="quarter" idx="12"/>
          </p:nvPr>
        </p:nvSpPr>
        <p:spPr/>
        <p:txBody>
          <a:bodyPr/>
          <a:lstStyle/>
          <a:p>
            <a:fld id="{FDEBF119-12CC-4A19-A29F-D0422DAC2E01}" type="slidenum">
              <a:rPr lang="zh-CN" altLang="en-US" smtClean="0"/>
              <a:t>41</a:t>
            </a:fld>
            <a:endParaRPr lang="zh-CN" altLang="en-US"/>
          </a:p>
        </p:txBody>
      </p:sp>
      <p:sp>
        <p:nvSpPr>
          <p:cNvPr id="23" name="Rectangle 125"/>
          <p:cNvSpPr/>
          <p:nvPr/>
        </p:nvSpPr>
        <p:spPr>
          <a:xfrm>
            <a:off x="4385241" y="4967461"/>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第二章 </a:t>
            </a: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简单程序设计</a:t>
            </a:r>
          </a:p>
        </p:txBody>
      </p:sp>
      <p:sp>
        <p:nvSpPr>
          <p:cNvPr id="24" name="Rectangle 125"/>
          <p:cNvSpPr/>
          <p:nvPr/>
        </p:nvSpPr>
        <p:spPr>
          <a:xfrm>
            <a:off x="4385241" y="5502243"/>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 </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语言概述</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3074"/>
          <p:cNvSpPr>
            <a:spLocks noGrp="1" noChangeArrowheads="1"/>
          </p:cNvSpPr>
          <p:nvPr>
            <p:ph type="title" idx="4294967295"/>
          </p:nvPr>
        </p:nvSpPr>
        <p:spPr>
          <a:xfrm>
            <a:off x="2980706" y="1133469"/>
            <a:ext cx="3467616" cy="535531"/>
          </a:xfrm>
          <a:noFill/>
        </p:spPr>
        <p:txBody>
          <a:bodyPr wrap="none" rtlCol="0">
            <a:spAutoFit/>
          </a:body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信息的表示和存储</a:t>
            </a:r>
          </a:p>
        </p:txBody>
      </p:sp>
      <p:sp>
        <p:nvSpPr>
          <p:cNvPr id="58371" name="Rectangle 3075"/>
          <p:cNvSpPr>
            <a:spLocks noGrp="1" noChangeArrowheads="1"/>
          </p:cNvSpPr>
          <p:nvPr>
            <p:ph type="body" idx="4294967295"/>
          </p:nvPr>
        </p:nvSpPr>
        <p:spPr>
          <a:xfrm>
            <a:off x="1285256" y="1940251"/>
            <a:ext cx="5039344" cy="4390433"/>
          </a:xfrm>
        </p:spPr>
        <p:txBody>
          <a:bodyPr vert="horz" wrap="square" lIns="91440" tIns="45720" rIns="91440" bIns="45720" rtlCol="0">
            <a:spAutoFit/>
          </a:bodyPr>
          <a:lstStyle/>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信息的分类</a:t>
            </a: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计算机的数字系统</a:t>
            </a: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程序设计中常用的数制</a:t>
            </a: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不同进位计数制间的转换</a:t>
            </a: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信息的存储单位</a:t>
            </a: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二进制数的编码表示</a:t>
            </a: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小数的表示方法</a:t>
            </a: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非数值信息的表示</a:t>
            </a:r>
          </a:p>
        </p:txBody>
      </p:sp>
      <p:sp>
        <p:nvSpPr>
          <p:cNvPr id="4" name="Rectangle 2"/>
          <p:cNvSpPr txBox="1">
            <a:spLocks noChangeArrowheads="1"/>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a:r>
              <a:rPr lang="zh-CN" altLang="en-US">
                <a:solidFill>
                  <a:schemeClr val="bg1"/>
                </a:solidFill>
              </a:rPr>
              <a:t>维护</a:t>
            </a:r>
          </a:p>
        </p:txBody>
      </p:sp>
      <p:sp>
        <p:nvSpPr>
          <p:cNvPr id="5" name="Rectangle 2"/>
          <p:cNvSpPr txBox="1">
            <a:spLocks noChangeArrowheads="1"/>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a:r>
              <a:rPr lang="zh-CN" altLang="en-US">
                <a:solidFill>
                  <a:schemeClr val="bg1"/>
                </a:solidFill>
              </a:rPr>
              <a:t>维护</a:t>
            </a:r>
          </a:p>
        </p:txBody>
      </p:sp>
      <p:sp>
        <p:nvSpPr>
          <p:cNvPr id="6" name="矩形 5"/>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文本框 7"/>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9" name="文本框 8"/>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10" name="箭头: 五边形 9"/>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12" name="文本框 11"/>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1.4 </a:t>
            </a:r>
            <a:r>
              <a:rPr lang="zh-CN" altLang="en-US" dirty="0"/>
              <a:t>信息的表示和存储</a:t>
            </a:r>
          </a:p>
          <a:p>
            <a:endParaRPr lang="zh-CN" altLang="en-US" dirty="0"/>
          </a:p>
        </p:txBody>
      </p:sp>
      <p:sp>
        <p:nvSpPr>
          <p:cNvPr id="2" name="灯片编号占位符 1"/>
          <p:cNvSpPr>
            <a:spLocks noGrp="1"/>
          </p:cNvSpPr>
          <p:nvPr>
            <p:ph type="sldNum" sz="quarter" idx="12"/>
          </p:nvPr>
        </p:nvSpPr>
        <p:spPr/>
        <p:txBody>
          <a:bodyPr/>
          <a:lstStyle/>
          <a:p>
            <a:fld id="{D4232AF6-F32E-4A0C-8AD1-E6399D6F9C23}" type="slidenum">
              <a:rPr lang="zh-CN" altLang="en-US" smtClean="0"/>
              <a:t>42</a:t>
            </a:fld>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3074"/>
          <p:cNvSpPr>
            <a:spLocks noGrp="1" noChangeArrowheads="1"/>
          </p:cNvSpPr>
          <p:nvPr>
            <p:ph type="title" idx="4294967295"/>
          </p:nvPr>
        </p:nvSpPr>
        <p:spPr>
          <a:xfrm>
            <a:off x="3596259" y="1133469"/>
            <a:ext cx="2236510" cy="535531"/>
          </a:xfrm>
          <a:noFill/>
        </p:spPr>
        <p:txBody>
          <a:bodyPr wrap="none" rtlCol="0">
            <a:spAutoFit/>
          </a:body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信息的分类</a:t>
            </a:r>
          </a:p>
        </p:txBody>
      </p:sp>
      <p:sp>
        <p:nvSpPr>
          <p:cNvPr id="4" name="Rectangle 2"/>
          <p:cNvSpPr txBox="1">
            <a:spLocks noChangeArrowheads="1"/>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0" algn="l" defTabSz="914400" rtl="0" eaLnBrk="1" fontAlgn="auto" latinLnBrk="0" hangingPunct="1">
              <a:lnSpc>
                <a:spcPct val="90000"/>
              </a:lnSpc>
              <a:spcBef>
                <a:spcPct val="0"/>
              </a:spcBef>
              <a:spcAft>
                <a:spcPts val="0"/>
              </a:spcAft>
              <a:buClrTx/>
              <a:buSzTx/>
              <a:buFontTx/>
              <a:buNone/>
              <a:defRPr/>
            </a:pPr>
            <a:r>
              <a:rPr kumimoji="0" lang="zh-CN" altLang="en-US" sz="4400" b="0" i="0" u="none" strike="noStrike" kern="1200" cap="none" spc="0" normalizeH="0" baseline="0" noProof="0">
                <a:ln>
                  <a:noFill/>
                </a:ln>
                <a:solidFill>
                  <a:prstClr val="white"/>
                </a:solidFill>
                <a:effectLst/>
                <a:uLnTx/>
                <a:uFillTx/>
                <a:latin typeface="等线 Light" panose="02010600030101010101" charset="-122"/>
                <a:ea typeface="等线 Light" panose="02010600030101010101" charset="-122"/>
                <a:cs typeface="+mj-cs"/>
              </a:rPr>
              <a:t>维护</a:t>
            </a:r>
          </a:p>
        </p:txBody>
      </p:sp>
      <p:sp>
        <p:nvSpPr>
          <p:cNvPr id="5" name="Rectangle 2"/>
          <p:cNvSpPr txBox="1">
            <a:spLocks noChangeArrowheads="1"/>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0" algn="l" defTabSz="914400" rtl="0" eaLnBrk="1" fontAlgn="auto" latinLnBrk="0" hangingPunct="1">
              <a:lnSpc>
                <a:spcPct val="90000"/>
              </a:lnSpc>
              <a:spcBef>
                <a:spcPct val="0"/>
              </a:spcBef>
              <a:spcAft>
                <a:spcPts val="0"/>
              </a:spcAft>
              <a:buClrTx/>
              <a:buSzTx/>
              <a:buFontTx/>
              <a:buNone/>
              <a:defRPr/>
            </a:pPr>
            <a:r>
              <a:rPr kumimoji="0" lang="zh-CN" altLang="en-US" sz="4400" b="0" i="0" u="none" strike="noStrike" kern="1200" cap="none" spc="0" normalizeH="0" baseline="0" noProof="0">
                <a:ln>
                  <a:noFill/>
                </a:ln>
                <a:solidFill>
                  <a:prstClr val="white"/>
                </a:solidFill>
                <a:effectLst/>
                <a:uLnTx/>
                <a:uFillTx/>
                <a:latin typeface="等线 Light" panose="02010600030101010101" charset="-122"/>
                <a:ea typeface="等线 Light" panose="02010600030101010101" charset="-122"/>
                <a:cs typeface="+mj-cs"/>
              </a:rPr>
              <a:t>维护</a:t>
            </a:r>
          </a:p>
        </p:txBody>
      </p:sp>
      <p:sp>
        <p:nvSpPr>
          <p:cNvPr id="6" name="矩形 5"/>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8" name="文本框 7"/>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9" name="文本框 8"/>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10" name="箭头: 五边形 9"/>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12" name="文本框 11"/>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Rectangle 3"/>
          <p:cNvSpPr txBox="1">
            <a:spLocks noChangeArrowheads="1"/>
          </p:cNvSpPr>
          <p:nvPr/>
        </p:nvSpPr>
        <p:spPr>
          <a:xfrm>
            <a:off x="866414" y="2036090"/>
            <a:ext cx="7696200" cy="4191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60000"/>
              </a:lnSpc>
              <a:buFont typeface="Wingdings" panose="05000000000000000000" pitchFamily="2" charset="2"/>
              <a:buNone/>
              <a:tabLst>
                <a:tab pos="971550" algn="l"/>
                <a:tab pos="2857500" algn="l"/>
                <a:tab pos="5257800" algn="l"/>
              </a:tabLst>
            </a:pPr>
            <a:endParaRPr lang="en-US" altLang="zh-CN" dirty="0">
              <a:latin typeface="宋体" panose="02010600030101010101" pitchFamily="2" charset="-122"/>
            </a:endParaRPr>
          </a:p>
          <a:p>
            <a:pPr marL="0" indent="0">
              <a:lnSpc>
                <a:spcPct val="60000"/>
              </a:lnSpc>
              <a:buFont typeface="Wingdings" panose="05000000000000000000" pitchFamily="2" charset="2"/>
              <a:buNone/>
              <a:tabLst>
                <a:tab pos="971550" algn="l"/>
                <a:tab pos="2857500" algn="l"/>
                <a:tab pos="5257800" algn="l"/>
              </a:tabLst>
            </a:pPr>
            <a:r>
              <a:rPr lang="en-US" altLang="zh-CN" dirty="0">
                <a:latin typeface="宋体" panose="02010600030101010101" pitchFamily="2" charset="-122"/>
              </a:rPr>
              <a:t>               	┌ </a:t>
            </a:r>
            <a:r>
              <a:rPr lang="zh-CN" altLang="en-US" dirty="0">
                <a:latin typeface="宋体" panose="02010600030101010101" pitchFamily="2" charset="-122"/>
              </a:rPr>
              <a:t>指令</a:t>
            </a:r>
          </a:p>
          <a:p>
            <a:pPr marL="0" indent="0">
              <a:lnSpc>
                <a:spcPct val="60000"/>
              </a:lnSpc>
              <a:buFont typeface="Wingdings" panose="05000000000000000000" pitchFamily="2" charset="2"/>
              <a:buNone/>
              <a:tabLst>
                <a:tab pos="971550" algn="l"/>
                <a:tab pos="2857500" algn="l"/>
                <a:tab pos="5257800" algn="l"/>
              </a:tabLst>
            </a:pPr>
            <a:r>
              <a:rPr lang="zh-CN" altLang="en-US" dirty="0">
                <a:latin typeface="宋体" panose="02010600030101010101" pitchFamily="2" charset="-122"/>
              </a:rPr>
              <a:t>     	┌控制信息	┤     </a:t>
            </a:r>
          </a:p>
          <a:p>
            <a:pPr marL="0" indent="0">
              <a:lnSpc>
                <a:spcPct val="60000"/>
              </a:lnSpc>
              <a:buFont typeface="Wingdings" panose="05000000000000000000" pitchFamily="2" charset="2"/>
              <a:buNone/>
              <a:tabLst>
                <a:tab pos="971550" algn="l"/>
                <a:tab pos="2857500" algn="l"/>
                <a:tab pos="5257800" algn="l"/>
              </a:tabLst>
            </a:pPr>
            <a:r>
              <a:rPr lang="zh-CN" altLang="en-US" dirty="0">
                <a:latin typeface="宋体" panose="02010600030101010101" pitchFamily="2" charset="-122"/>
              </a:rPr>
              <a:t>     	│        	└ 控制字</a:t>
            </a:r>
          </a:p>
          <a:p>
            <a:pPr marL="0" indent="0">
              <a:lnSpc>
                <a:spcPct val="60000"/>
              </a:lnSpc>
              <a:buFont typeface="Wingdings" panose="05000000000000000000" pitchFamily="2" charset="2"/>
              <a:buNone/>
              <a:tabLst>
                <a:tab pos="971550" algn="l"/>
                <a:tab pos="2857500" algn="l"/>
                <a:tab pos="5257800" algn="l"/>
              </a:tabLst>
            </a:pPr>
            <a:r>
              <a:rPr lang="zh-CN" altLang="en-US" dirty="0">
                <a:latin typeface="宋体" panose="02010600030101010101" pitchFamily="2" charset="-122"/>
              </a:rPr>
              <a:t> 信息	┤ </a:t>
            </a:r>
          </a:p>
          <a:p>
            <a:pPr marL="0" indent="0">
              <a:lnSpc>
                <a:spcPct val="60000"/>
              </a:lnSpc>
              <a:buFont typeface="Wingdings" panose="05000000000000000000" pitchFamily="2" charset="2"/>
              <a:buNone/>
              <a:tabLst>
                <a:tab pos="971550" algn="l"/>
                <a:tab pos="2857500" algn="l"/>
                <a:tab pos="5257800" algn="l"/>
              </a:tabLst>
            </a:pPr>
            <a:r>
              <a:rPr lang="zh-CN" altLang="en-US" dirty="0">
                <a:latin typeface="宋体" panose="02010600030101010101" pitchFamily="2" charset="-122"/>
              </a:rPr>
              <a:t>	│                     	┌ 定点数 </a:t>
            </a:r>
          </a:p>
          <a:p>
            <a:pPr marL="0" indent="0">
              <a:lnSpc>
                <a:spcPct val="60000"/>
              </a:lnSpc>
              <a:buFont typeface="Wingdings" panose="05000000000000000000" pitchFamily="2" charset="2"/>
              <a:buNone/>
              <a:tabLst>
                <a:tab pos="971550" algn="l"/>
                <a:tab pos="2857500" algn="l"/>
                <a:tab pos="5257800" algn="l"/>
              </a:tabLst>
            </a:pPr>
            <a:r>
              <a:rPr lang="zh-CN" altLang="en-US" dirty="0">
                <a:latin typeface="宋体" panose="02010600030101010101" pitchFamily="2" charset="-122"/>
              </a:rPr>
              <a:t>     	│        	┌ 数值信息	┤       </a:t>
            </a:r>
          </a:p>
          <a:p>
            <a:pPr marL="0" indent="0">
              <a:lnSpc>
                <a:spcPct val="60000"/>
              </a:lnSpc>
              <a:buFont typeface="Wingdings" panose="05000000000000000000" pitchFamily="2" charset="2"/>
              <a:buNone/>
              <a:tabLst>
                <a:tab pos="971550" algn="l"/>
                <a:tab pos="2857500" algn="l"/>
                <a:tab pos="5257800" algn="l"/>
              </a:tabLst>
            </a:pPr>
            <a:r>
              <a:rPr lang="zh-CN" altLang="en-US" dirty="0">
                <a:latin typeface="宋体" panose="02010600030101010101" pitchFamily="2" charset="-122"/>
              </a:rPr>
              <a:t>     	└数据信息	┤           	└ 浮点数</a:t>
            </a:r>
          </a:p>
          <a:p>
            <a:pPr marL="0" indent="0">
              <a:lnSpc>
                <a:spcPct val="60000"/>
              </a:lnSpc>
              <a:buFont typeface="Wingdings" panose="05000000000000000000" pitchFamily="2" charset="2"/>
              <a:buNone/>
              <a:tabLst>
                <a:tab pos="971550" algn="l"/>
                <a:tab pos="2857500" algn="l"/>
                <a:tab pos="5257800" algn="l"/>
              </a:tabLst>
            </a:pPr>
            <a:r>
              <a:rPr lang="zh-CN" altLang="en-US" dirty="0">
                <a:latin typeface="宋体" panose="02010600030101010101" pitchFamily="2" charset="-122"/>
              </a:rPr>
              <a:t>               	│           	┌ 字符数据</a:t>
            </a:r>
          </a:p>
          <a:p>
            <a:pPr marL="0" indent="0">
              <a:lnSpc>
                <a:spcPct val="60000"/>
              </a:lnSpc>
              <a:buFont typeface="Wingdings" panose="05000000000000000000" pitchFamily="2" charset="2"/>
              <a:buNone/>
              <a:tabLst>
                <a:tab pos="971550" algn="l"/>
                <a:tab pos="2857500" algn="l"/>
                <a:tab pos="5257800" algn="l"/>
              </a:tabLst>
            </a:pPr>
            <a:r>
              <a:rPr lang="zh-CN" altLang="en-US" dirty="0">
                <a:latin typeface="宋体" panose="02010600030101010101" pitchFamily="2" charset="-122"/>
              </a:rPr>
              <a:t>               	└ 非数值信息	┤          </a:t>
            </a:r>
          </a:p>
          <a:p>
            <a:pPr marL="0" indent="0">
              <a:lnSpc>
                <a:spcPct val="60000"/>
              </a:lnSpc>
              <a:buFont typeface="Wingdings" panose="05000000000000000000" pitchFamily="2" charset="2"/>
              <a:buNone/>
              <a:tabLst>
                <a:tab pos="971550" algn="l"/>
                <a:tab pos="2857500" algn="l"/>
                <a:tab pos="5257800" algn="l"/>
              </a:tabLst>
            </a:pPr>
            <a:r>
              <a:rPr lang="zh-CN" altLang="en-US" dirty="0">
                <a:latin typeface="宋体" panose="02010600030101010101" pitchFamily="2" charset="-122"/>
              </a:rPr>
              <a:t>                            	└ 逻辑数据</a:t>
            </a:r>
          </a:p>
          <a:p>
            <a:pPr marL="0" indent="0">
              <a:lnSpc>
                <a:spcPct val="60000"/>
              </a:lnSpc>
              <a:buFont typeface="Wingdings" panose="05000000000000000000" pitchFamily="2" charset="2"/>
              <a:buNone/>
              <a:tabLst>
                <a:tab pos="971550" algn="l"/>
                <a:tab pos="2857500" algn="l"/>
                <a:tab pos="5257800" algn="l"/>
              </a:tabLst>
            </a:pPr>
            <a:endParaRPr lang="en-US" altLang="zh-CN" dirty="0">
              <a:latin typeface="宋体" panose="02010600030101010101" pitchFamily="2" charset="-122"/>
            </a:endParaRPr>
          </a:p>
        </p:txBody>
      </p:sp>
      <p:sp>
        <p:nvSpPr>
          <p:cNvPr id="2" name="矩形 1"/>
          <p:cNvSpPr/>
          <p:nvPr/>
        </p:nvSpPr>
        <p:spPr>
          <a:xfrm>
            <a:off x="1984736" y="3788017"/>
            <a:ext cx="6489700" cy="2784474"/>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lstStyle/>
          <a:p>
            <a:fld id="{D4232AF6-F32E-4A0C-8AD1-E6399D6F9C23}" type="slidenum">
              <a:rPr lang="zh-CN" altLang="en-US" smtClean="0"/>
              <a:t>43</a:t>
            </a:fld>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dirty="0">
                <a:solidFill>
                  <a:schemeClr val="bg1"/>
                </a:solidFill>
              </a:rPr>
              <a:t>计算机的数字系统</a:t>
            </a:r>
          </a:p>
        </p:txBody>
      </p:sp>
      <p:sp>
        <p:nvSpPr>
          <p:cNvPr id="62467" name="Rectangle 3"/>
          <p:cNvSpPr>
            <a:spLocks noGrp="1" noChangeArrowheads="1"/>
          </p:cNvSpPr>
          <p:nvPr>
            <p:ph idx="1"/>
          </p:nvPr>
        </p:nvSpPr>
        <p:spPr>
          <a:xfrm>
            <a:off x="1295400" y="1905000"/>
            <a:ext cx="7239000" cy="4816190"/>
          </a:xfrm>
        </p:spPr>
        <p:txBody>
          <a:bodyPr vert="horz" wrap="square" lIns="91440" tIns="45720" rIns="91440" bIns="45720" rtlCol="0">
            <a:spAutoFit/>
          </a:bodyPr>
          <a:lstStyle/>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计算机采用的是二进制数字系统。</a:t>
            </a: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基本符号：</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进位原则：逢二进一</a:t>
            </a: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优点：</a:t>
            </a:r>
          </a:p>
          <a:p>
            <a:pPr lvl="1">
              <a:lnSpc>
                <a:spcPct val="150000"/>
              </a:lnSpc>
            </a:pPr>
            <a:r>
              <a:rPr lang="zh-CN" altLang="en-US" sz="2000" dirty="0">
                <a:latin typeface="微软雅黑" panose="020B0503020204020204" pitchFamily="34" charset="-122"/>
                <a:ea typeface="微软雅黑" panose="020B0503020204020204" pitchFamily="34" charset="-122"/>
              </a:rPr>
              <a:t>易于物理实现</a:t>
            </a:r>
          </a:p>
          <a:p>
            <a:pPr lvl="1">
              <a:lnSpc>
                <a:spcPct val="150000"/>
              </a:lnSpc>
            </a:pPr>
            <a:r>
              <a:rPr lang="zh-CN" altLang="en-US" sz="2000" dirty="0">
                <a:latin typeface="微软雅黑" panose="020B0503020204020204" pitchFamily="34" charset="-122"/>
                <a:ea typeface="微软雅黑" panose="020B0503020204020204" pitchFamily="34" charset="-122"/>
              </a:rPr>
              <a:t>二进制数运算简单</a:t>
            </a:r>
          </a:p>
          <a:p>
            <a:pPr lvl="1">
              <a:lnSpc>
                <a:spcPct val="150000"/>
              </a:lnSpc>
            </a:pPr>
            <a:r>
              <a:rPr lang="zh-CN" altLang="en-US" sz="2000" dirty="0">
                <a:latin typeface="微软雅黑" panose="020B0503020204020204" pitchFamily="34" charset="-122"/>
                <a:ea typeface="微软雅黑" panose="020B0503020204020204" pitchFamily="34" charset="-122"/>
              </a:rPr>
              <a:t>机器可靠性高</a:t>
            </a:r>
          </a:p>
          <a:p>
            <a:pPr lvl="1">
              <a:lnSpc>
                <a:spcPct val="150000"/>
              </a:lnSpc>
            </a:pPr>
            <a:r>
              <a:rPr lang="zh-CN" altLang="en-US" sz="2000" dirty="0">
                <a:latin typeface="微软雅黑" panose="020B0503020204020204" pitchFamily="34" charset="-122"/>
                <a:ea typeface="微软雅黑" panose="020B0503020204020204" pitchFamily="34" charset="-122"/>
              </a:rPr>
              <a:t>通用性强</a:t>
            </a: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缺点：对人来说可读性差</a:t>
            </a:r>
          </a:p>
        </p:txBody>
      </p:sp>
      <p:sp>
        <p:nvSpPr>
          <p:cNvPr id="5" name="Rectangle 3074"/>
          <p:cNvSpPr txBox="1">
            <a:spLocks noChangeArrowheads="1"/>
          </p:cNvSpPr>
          <p:nvPr/>
        </p:nvSpPr>
        <p:spPr>
          <a:xfrm>
            <a:off x="2980706" y="1133469"/>
            <a:ext cx="346761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计算机的数字系统</a:t>
            </a:r>
          </a:p>
        </p:txBody>
      </p:sp>
      <p:sp>
        <p:nvSpPr>
          <p:cNvPr id="6" name="Rectangle 2"/>
          <p:cNvSpPr txBox="1">
            <a:spLocks noChangeArrowheads="1"/>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0" algn="l" defTabSz="914400" rtl="0" eaLnBrk="1" fontAlgn="auto" latinLnBrk="0" hangingPunct="1">
              <a:lnSpc>
                <a:spcPct val="90000"/>
              </a:lnSpc>
              <a:spcBef>
                <a:spcPct val="0"/>
              </a:spcBef>
              <a:spcAft>
                <a:spcPts val="0"/>
              </a:spcAft>
              <a:buClrTx/>
              <a:buSzTx/>
              <a:buFontTx/>
              <a:buNone/>
              <a:defRPr/>
            </a:pPr>
            <a:r>
              <a:rPr kumimoji="0" lang="zh-CN" altLang="en-US" sz="4400" b="0" i="0" u="none" strike="noStrike" kern="1200" cap="none" spc="0" normalizeH="0" baseline="0" noProof="0">
                <a:ln>
                  <a:noFill/>
                </a:ln>
                <a:solidFill>
                  <a:prstClr val="white"/>
                </a:solidFill>
                <a:effectLst/>
                <a:uLnTx/>
                <a:uFillTx/>
                <a:latin typeface="等线 Light" panose="02010600030101010101" charset="-122"/>
                <a:ea typeface="等线 Light" panose="02010600030101010101" charset="-122"/>
                <a:cs typeface="+mj-cs"/>
              </a:rPr>
              <a:t>维护</a:t>
            </a:r>
          </a:p>
        </p:txBody>
      </p:sp>
      <p:sp>
        <p:nvSpPr>
          <p:cNvPr id="8" name="矩形 7"/>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0" name="文本框 9"/>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11" name="文本框 10"/>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12" name="箭头: 五边形 11"/>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3" name="文本框 12"/>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14" name="文本框 13"/>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4232AF6-F32E-4A0C-8AD1-E6399D6F9C23}" type="slidenum">
              <a:rPr lang="zh-CN" altLang="en-US" smtClean="0"/>
              <a:t>44</a:t>
            </a:fld>
            <a:endParaRPr lang="zh-CN" altLang="en-US"/>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dirty="0">
                <a:solidFill>
                  <a:schemeClr val="bg1"/>
                </a:solidFill>
              </a:rPr>
              <a:t>计算机的数字系统</a:t>
            </a:r>
          </a:p>
        </p:txBody>
      </p:sp>
      <p:sp>
        <p:nvSpPr>
          <p:cNvPr id="5" name="Rectangle 3074"/>
          <p:cNvSpPr txBox="1">
            <a:spLocks noChangeArrowheads="1"/>
          </p:cNvSpPr>
          <p:nvPr/>
        </p:nvSpPr>
        <p:spPr>
          <a:xfrm>
            <a:off x="2570338" y="1133469"/>
            <a:ext cx="4288353"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程序设计中常用的数制</a:t>
            </a:r>
          </a:p>
        </p:txBody>
      </p:sp>
      <p:sp>
        <p:nvSpPr>
          <p:cNvPr id="6" name="Rectangle 2"/>
          <p:cNvSpPr txBox="1">
            <a:spLocks noChangeArrowheads="1"/>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0" algn="l" defTabSz="914400" rtl="0" eaLnBrk="1" fontAlgn="auto" latinLnBrk="0" hangingPunct="1">
              <a:lnSpc>
                <a:spcPct val="90000"/>
              </a:lnSpc>
              <a:spcBef>
                <a:spcPct val="0"/>
              </a:spcBef>
              <a:spcAft>
                <a:spcPts val="0"/>
              </a:spcAft>
              <a:buClrTx/>
              <a:buSzTx/>
              <a:buFontTx/>
              <a:buNone/>
              <a:defRPr/>
            </a:pPr>
            <a:r>
              <a:rPr kumimoji="0" lang="zh-CN" altLang="en-US" sz="4400" b="0" i="0" u="none" strike="noStrike" kern="1200" cap="none" spc="0" normalizeH="0" baseline="0" noProof="0">
                <a:ln>
                  <a:noFill/>
                </a:ln>
                <a:solidFill>
                  <a:prstClr val="white"/>
                </a:solidFill>
                <a:effectLst/>
                <a:uLnTx/>
                <a:uFillTx/>
                <a:latin typeface="等线 Light" panose="02010600030101010101" charset="-122"/>
                <a:ea typeface="等线 Light" panose="02010600030101010101" charset="-122"/>
                <a:cs typeface="+mj-cs"/>
              </a:rPr>
              <a:t>维护</a:t>
            </a:r>
          </a:p>
        </p:txBody>
      </p:sp>
      <p:sp>
        <p:nvSpPr>
          <p:cNvPr id="8" name="矩形 7"/>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0" name="文本框 9"/>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11" name="文本框 10"/>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12" name="箭头: 五边形 11"/>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3" name="文本框 12"/>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14" name="文本框 13"/>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4" name="表格 6"/>
          <p:cNvGraphicFramePr>
            <a:graphicFrameLocks noGrp="1"/>
          </p:cNvGraphicFramePr>
          <p:nvPr>
            <p:ph idx="1"/>
          </p:nvPr>
        </p:nvGraphicFramePr>
        <p:xfrm>
          <a:off x="80782" y="2036761"/>
          <a:ext cx="8982436" cy="4127866"/>
        </p:xfrm>
        <a:graphic>
          <a:graphicData uri="http://schemas.openxmlformats.org/drawingml/2006/table">
            <a:tbl>
              <a:tblPr firstRow="1" bandRow="1">
                <a:tableStyleId>{5C22544A-7EE6-4342-B048-85BDC9FD1C3A}</a:tableStyleId>
              </a:tblPr>
              <a:tblGrid>
                <a:gridCol w="2245609">
                  <a:extLst>
                    <a:ext uri="{9D8B030D-6E8A-4147-A177-3AD203B41FA5}">
                      <a16:colId xmlns:a16="http://schemas.microsoft.com/office/drawing/2014/main" val="20000"/>
                    </a:ext>
                  </a:extLst>
                </a:gridCol>
                <a:gridCol w="2245609">
                  <a:extLst>
                    <a:ext uri="{9D8B030D-6E8A-4147-A177-3AD203B41FA5}">
                      <a16:colId xmlns:a16="http://schemas.microsoft.com/office/drawing/2014/main" val="20001"/>
                    </a:ext>
                  </a:extLst>
                </a:gridCol>
                <a:gridCol w="2245609">
                  <a:extLst>
                    <a:ext uri="{9D8B030D-6E8A-4147-A177-3AD203B41FA5}">
                      <a16:colId xmlns:a16="http://schemas.microsoft.com/office/drawing/2014/main" val="20002"/>
                    </a:ext>
                  </a:extLst>
                </a:gridCol>
                <a:gridCol w="2245609">
                  <a:extLst>
                    <a:ext uri="{9D8B030D-6E8A-4147-A177-3AD203B41FA5}">
                      <a16:colId xmlns:a16="http://schemas.microsoft.com/office/drawing/2014/main" val="20003"/>
                    </a:ext>
                  </a:extLst>
                </a:gridCol>
              </a:tblGrid>
              <a:tr h="687978">
                <a:tc>
                  <a:txBody>
                    <a:bodyPr/>
                    <a:lstStyle/>
                    <a:p>
                      <a:pPr algn="just">
                        <a:lnSpc>
                          <a:spcPct val="100000"/>
                        </a:lnSpc>
                      </a:pPr>
                      <a:r>
                        <a:rPr lang="zh-CN" altLang="en-US" sz="2000" dirty="0">
                          <a:effectLst/>
                          <a:latin typeface="微软雅黑" panose="020B0503020204020204" pitchFamily="34" charset="-122"/>
                          <a:ea typeface="微软雅黑" panose="020B0503020204020204" pitchFamily="34" charset="-122"/>
                        </a:rPr>
                        <a:t>进制</a:t>
                      </a:r>
                    </a:p>
                  </a:txBody>
                  <a:tcPr marL="68580" marR="68580" marT="0" marB="0" anchor="ctr"/>
                </a:tc>
                <a:tc>
                  <a:txBody>
                    <a:bodyPr/>
                    <a:lstStyle/>
                    <a:p>
                      <a:pPr algn="just">
                        <a:lnSpc>
                          <a:spcPct val="100000"/>
                        </a:lnSpc>
                      </a:pPr>
                      <a:r>
                        <a:rPr lang="zh-CN" sz="2000" dirty="0">
                          <a:effectLst/>
                          <a:latin typeface="微软雅黑" panose="020B0503020204020204" pitchFamily="34" charset="-122"/>
                          <a:ea typeface="微软雅黑" panose="020B0503020204020204" pitchFamily="34" charset="-122"/>
                        </a:rPr>
                        <a:t>基 数</a:t>
                      </a:r>
                    </a:p>
                  </a:txBody>
                  <a:tcPr marL="68580" marR="68580" marT="0" marB="0" anchor="ctr"/>
                </a:tc>
                <a:tc>
                  <a:txBody>
                    <a:bodyPr/>
                    <a:lstStyle/>
                    <a:p>
                      <a:pPr algn="just">
                        <a:lnSpc>
                          <a:spcPct val="100000"/>
                        </a:lnSpc>
                      </a:pPr>
                      <a:r>
                        <a:rPr lang="zh-CN" sz="2000">
                          <a:effectLst/>
                          <a:latin typeface="微软雅黑" panose="020B0503020204020204" pitchFamily="34" charset="-122"/>
                          <a:ea typeface="微软雅黑" panose="020B0503020204020204" pitchFamily="34" charset="-122"/>
                        </a:rPr>
                        <a:t>进位原则</a:t>
                      </a:r>
                    </a:p>
                  </a:txBody>
                  <a:tcPr marL="68580" marR="68580" marT="0" marB="0" anchor="ctr"/>
                </a:tc>
                <a:tc>
                  <a:txBody>
                    <a:bodyPr/>
                    <a:lstStyle/>
                    <a:p>
                      <a:pPr algn="just">
                        <a:lnSpc>
                          <a:spcPct val="100000"/>
                        </a:lnSpc>
                      </a:pPr>
                      <a:r>
                        <a:rPr lang="zh-CN" sz="2000">
                          <a:effectLst/>
                          <a:latin typeface="微软雅黑" panose="020B0503020204020204" pitchFamily="34" charset="-122"/>
                          <a:ea typeface="微软雅黑" panose="020B0503020204020204" pitchFamily="34" charset="-122"/>
                        </a:rPr>
                        <a:t>基本符号</a:t>
                      </a:r>
                    </a:p>
                  </a:txBody>
                  <a:tcPr marL="68580" marR="68580" marT="0" marB="0" anchor="ctr"/>
                </a:tc>
                <a:extLst>
                  <a:ext uri="{0D108BD9-81ED-4DB2-BD59-A6C34878D82A}">
                    <a16:rowId xmlns:a16="http://schemas.microsoft.com/office/drawing/2014/main" val="10000"/>
                  </a:ext>
                </a:extLst>
              </a:tr>
              <a:tr h="687978">
                <a:tc>
                  <a:txBody>
                    <a:bodyPr/>
                    <a:lstStyle/>
                    <a:p>
                      <a:pPr algn="just">
                        <a:lnSpc>
                          <a:spcPct val="100000"/>
                        </a:lnSpc>
                      </a:pPr>
                      <a:r>
                        <a:rPr lang="zh-CN" altLang="en-US" sz="2000" dirty="0">
                          <a:effectLst/>
                          <a:latin typeface="微软雅黑" panose="020B0503020204020204" pitchFamily="34" charset="-122"/>
                          <a:ea typeface="微软雅黑" panose="020B0503020204020204" pitchFamily="34" charset="-122"/>
                        </a:rPr>
                        <a:t>二进制</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en-US" altLang="zh-CN" sz="2000" dirty="0">
                          <a:effectLst/>
                          <a:latin typeface="微软雅黑" panose="020B0503020204020204" pitchFamily="34" charset="-122"/>
                          <a:ea typeface="微软雅黑" panose="020B0503020204020204" pitchFamily="34" charset="-122"/>
                        </a:rPr>
                        <a:t>2</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zh-CN" altLang="en-US" sz="2000" dirty="0">
                          <a:effectLst/>
                          <a:latin typeface="微软雅黑" panose="020B0503020204020204" pitchFamily="34" charset="-122"/>
                          <a:ea typeface="微软雅黑" panose="020B0503020204020204" pitchFamily="34" charset="-122"/>
                        </a:rPr>
                        <a:t>逢</a:t>
                      </a:r>
                      <a:r>
                        <a:rPr lang="en-US" altLang="zh-CN" sz="2000" dirty="0">
                          <a:effectLst/>
                          <a:latin typeface="微软雅黑" panose="020B0503020204020204" pitchFamily="34" charset="-122"/>
                          <a:ea typeface="微软雅黑" panose="020B0503020204020204" pitchFamily="34" charset="-122"/>
                        </a:rPr>
                        <a:t>2</a:t>
                      </a:r>
                      <a:r>
                        <a:rPr lang="zh-CN" altLang="en-US" sz="2000" dirty="0">
                          <a:effectLst/>
                          <a:latin typeface="微软雅黑" panose="020B0503020204020204" pitchFamily="34" charset="-122"/>
                          <a:ea typeface="微软雅黑" panose="020B0503020204020204" pitchFamily="34" charset="-122"/>
                        </a:rPr>
                        <a:t>进</a:t>
                      </a:r>
                      <a:r>
                        <a:rPr lang="en-US" altLang="zh-CN" sz="2000" dirty="0">
                          <a:effectLst/>
                          <a:latin typeface="微软雅黑" panose="020B0503020204020204" pitchFamily="34" charset="-122"/>
                          <a:ea typeface="微软雅黑" panose="020B0503020204020204" pitchFamily="34" charset="-122"/>
                        </a:rPr>
                        <a:t>1</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en-US" altLang="zh-CN" sz="2000" dirty="0">
                          <a:effectLst/>
                          <a:latin typeface="微软雅黑" panose="020B0503020204020204" pitchFamily="34" charset="-122"/>
                          <a:ea typeface="微软雅黑" panose="020B0503020204020204" pitchFamily="34" charset="-122"/>
                        </a:rPr>
                        <a:t>0,1</a:t>
                      </a:r>
                    </a:p>
                    <a:p>
                      <a:pPr algn="just">
                        <a:lnSpc>
                          <a:spcPct val="100000"/>
                        </a:lnSpc>
                      </a:pP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1"/>
                  </a:ext>
                </a:extLst>
              </a:tr>
              <a:tr h="687978">
                <a:tc>
                  <a:txBody>
                    <a:bodyPr/>
                    <a:lstStyle/>
                    <a:p>
                      <a:pPr algn="just">
                        <a:lnSpc>
                          <a:spcPct val="100000"/>
                        </a:lnSpc>
                      </a:pPr>
                      <a:r>
                        <a:rPr lang="zh-CN" altLang="en-US" sz="2000" dirty="0">
                          <a:effectLst/>
                          <a:latin typeface="微软雅黑" panose="020B0503020204020204" pitchFamily="34" charset="-122"/>
                          <a:ea typeface="微软雅黑" panose="020B0503020204020204" pitchFamily="34" charset="-122"/>
                        </a:rPr>
                        <a:t>八进制</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en-US" altLang="zh-CN" sz="2000" dirty="0">
                          <a:effectLst/>
                          <a:latin typeface="微软雅黑" panose="020B0503020204020204" pitchFamily="34" charset="-122"/>
                          <a:ea typeface="微软雅黑" panose="020B0503020204020204" pitchFamily="34" charset="-122"/>
                        </a:rPr>
                        <a:t>8</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zh-CN" altLang="en-US" sz="2000" dirty="0">
                          <a:effectLst/>
                          <a:latin typeface="微软雅黑" panose="020B0503020204020204" pitchFamily="34" charset="-122"/>
                          <a:ea typeface="微软雅黑" panose="020B0503020204020204" pitchFamily="34" charset="-122"/>
                        </a:rPr>
                        <a:t>逢</a:t>
                      </a:r>
                      <a:r>
                        <a:rPr lang="en-US" altLang="zh-CN" sz="2000" dirty="0">
                          <a:effectLst/>
                          <a:latin typeface="微软雅黑" panose="020B0503020204020204" pitchFamily="34" charset="-122"/>
                          <a:ea typeface="微软雅黑" panose="020B0503020204020204" pitchFamily="34" charset="-122"/>
                        </a:rPr>
                        <a:t>8</a:t>
                      </a:r>
                      <a:r>
                        <a:rPr lang="zh-CN" altLang="en-US" sz="2000" dirty="0">
                          <a:effectLst/>
                          <a:latin typeface="微软雅黑" panose="020B0503020204020204" pitchFamily="34" charset="-122"/>
                          <a:ea typeface="微软雅黑" panose="020B0503020204020204" pitchFamily="34" charset="-122"/>
                        </a:rPr>
                        <a:t>进</a:t>
                      </a:r>
                      <a:r>
                        <a:rPr lang="en-US" altLang="zh-CN" sz="2000" dirty="0">
                          <a:effectLst/>
                          <a:latin typeface="微软雅黑" panose="020B0503020204020204" pitchFamily="34" charset="-122"/>
                          <a:ea typeface="微软雅黑" panose="020B0503020204020204" pitchFamily="34" charset="-122"/>
                        </a:rPr>
                        <a:t>1</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en-US" altLang="zh-CN" sz="2000" dirty="0">
                          <a:effectLst/>
                          <a:latin typeface="微软雅黑" panose="020B0503020204020204" pitchFamily="34" charset="-122"/>
                          <a:ea typeface="微软雅黑" panose="020B0503020204020204" pitchFamily="34" charset="-122"/>
                        </a:rPr>
                        <a:t>0,1,2,3,4,5,6,7</a:t>
                      </a:r>
                    </a:p>
                    <a:p>
                      <a:pPr algn="just">
                        <a:lnSpc>
                          <a:spcPct val="100000"/>
                        </a:lnSpc>
                      </a:pP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2"/>
                  </a:ext>
                </a:extLst>
              </a:tr>
              <a:tr h="1031966">
                <a:tc>
                  <a:txBody>
                    <a:bodyPr/>
                    <a:lstStyle/>
                    <a:p>
                      <a:pPr algn="just">
                        <a:lnSpc>
                          <a:spcPct val="100000"/>
                        </a:lnSpc>
                      </a:pPr>
                      <a:r>
                        <a:rPr lang="zh-CN" altLang="en-US" sz="2000" dirty="0">
                          <a:effectLst/>
                          <a:latin typeface="微软雅黑" panose="020B0503020204020204" pitchFamily="34" charset="-122"/>
                          <a:ea typeface="微软雅黑" panose="020B0503020204020204" pitchFamily="34" charset="-122"/>
                        </a:rPr>
                        <a:t>十进制</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en-US" altLang="zh-CN" sz="2000" dirty="0">
                          <a:effectLst/>
                          <a:latin typeface="微软雅黑" panose="020B0503020204020204" pitchFamily="34" charset="-122"/>
                          <a:ea typeface="微软雅黑" panose="020B0503020204020204" pitchFamily="34" charset="-122"/>
                        </a:rPr>
                        <a:t>10</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zh-CN" altLang="en-US" sz="2000" dirty="0">
                          <a:effectLst/>
                          <a:latin typeface="微软雅黑" panose="020B0503020204020204" pitchFamily="34" charset="-122"/>
                          <a:ea typeface="微软雅黑" panose="020B0503020204020204" pitchFamily="34" charset="-122"/>
                        </a:rPr>
                        <a:t>逢</a:t>
                      </a:r>
                      <a:r>
                        <a:rPr lang="en-US" altLang="zh-CN" sz="2000" dirty="0">
                          <a:effectLst/>
                          <a:latin typeface="微软雅黑" panose="020B0503020204020204" pitchFamily="34" charset="-122"/>
                          <a:ea typeface="微软雅黑" panose="020B0503020204020204" pitchFamily="34" charset="-122"/>
                        </a:rPr>
                        <a:t>10</a:t>
                      </a:r>
                      <a:r>
                        <a:rPr lang="zh-CN" altLang="en-US" sz="2000" dirty="0">
                          <a:effectLst/>
                          <a:latin typeface="微软雅黑" panose="020B0503020204020204" pitchFamily="34" charset="-122"/>
                          <a:ea typeface="微软雅黑" panose="020B0503020204020204" pitchFamily="34" charset="-122"/>
                        </a:rPr>
                        <a:t>进</a:t>
                      </a:r>
                      <a:r>
                        <a:rPr lang="en-US" altLang="zh-CN" sz="2000" dirty="0">
                          <a:effectLst/>
                          <a:latin typeface="微软雅黑" panose="020B0503020204020204" pitchFamily="34" charset="-122"/>
                          <a:ea typeface="微软雅黑" panose="020B0503020204020204" pitchFamily="34" charset="-122"/>
                        </a:rPr>
                        <a:t>1</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en-US" altLang="zh-CN" sz="2000" dirty="0">
                          <a:effectLst/>
                          <a:latin typeface="微软雅黑" panose="020B0503020204020204" pitchFamily="34" charset="-122"/>
                          <a:ea typeface="微软雅黑" panose="020B0503020204020204" pitchFamily="34" charset="-122"/>
                        </a:rPr>
                        <a:t>0,1,2,3,4,5,6,7,8,9,</a:t>
                      </a:r>
                    </a:p>
                    <a:p>
                      <a:pPr algn="just">
                        <a:lnSpc>
                          <a:spcPct val="100000"/>
                        </a:lnSpc>
                      </a:pP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extLst>
                  <a:ext uri="{0D108BD9-81ED-4DB2-BD59-A6C34878D82A}">
                    <a16:rowId xmlns:a16="http://schemas.microsoft.com/office/drawing/2014/main" val="10003"/>
                  </a:ext>
                </a:extLst>
              </a:tr>
              <a:tr h="1031966">
                <a:tc>
                  <a:txBody>
                    <a:bodyPr/>
                    <a:lstStyle/>
                    <a:p>
                      <a:pPr algn="just">
                        <a:lnSpc>
                          <a:spcPct val="100000"/>
                        </a:lnSpc>
                      </a:pPr>
                      <a:r>
                        <a:rPr lang="en-US" altLang="zh-CN" sz="2000" dirty="0">
                          <a:effectLst/>
                          <a:latin typeface="微软雅黑" panose="020B0503020204020204" pitchFamily="34" charset="-122"/>
                          <a:ea typeface="微软雅黑" panose="020B0503020204020204" pitchFamily="34" charset="-122"/>
                        </a:rPr>
                        <a:t>16</a:t>
                      </a:r>
                      <a:r>
                        <a:rPr lang="zh-CN" altLang="en-US" sz="2000" dirty="0">
                          <a:effectLst/>
                          <a:latin typeface="微软雅黑" panose="020B0503020204020204" pitchFamily="34" charset="-122"/>
                          <a:ea typeface="微软雅黑" panose="020B0503020204020204" pitchFamily="34" charset="-122"/>
                        </a:rPr>
                        <a:t>进制</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en-US" altLang="zh-CN" sz="2000" dirty="0">
                          <a:effectLst/>
                          <a:latin typeface="微软雅黑" panose="020B0503020204020204" pitchFamily="34" charset="-122"/>
                          <a:ea typeface="微软雅黑" panose="020B0503020204020204" pitchFamily="34" charset="-122"/>
                        </a:rPr>
                        <a:t>16</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zh-CN" altLang="en-US" sz="2000" dirty="0">
                          <a:effectLst/>
                          <a:latin typeface="微软雅黑" panose="020B0503020204020204" pitchFamily="34" charset="-122"/>
                          <a:ea typeface="微软雅黑" panose="020B0503020204020204" pitchFamily="34" charset="-122"/>
                        </a:rPr>
                        <a:t>逢</a:t>
                      </a:r>
                      <a:r>
                        <a:rPr lang="en-US" altLang="zh-CN" sz="2000" dirty="0">
                          <a:effectLst/>
                          <a:latin typeface="微软雅黑" panose="020B0503020204020204" pitchFamily="34" charset="-122"/>
                          <a:ea typeface="微软雅黑" panose="020B0503020204020204" pitchFamily="34" charset="-122"/>
                        </a:rPr>
                        <a:t>16</a:t>
                      </a:r>
                      <a:r>
                        <a:rPr lang="zh-CN" altLang="en-US" sz="2000" dirty="0">
                          <a:effectLst/>
                          <a:latin typeface="微软雅黑" panose="020B0503020204020204" pitchFamily="34" charset="-122"/>
                          <a:ea typeface="微软雅黑" panose="020B0503020204020204" pitchFamily="34" charset="-122"/>
                        </a:rPr>
                        <a:t>进</a:t>
                      </a:r>
                      <a:r>
                        <a:rPr lang="en-US" altLang="zh-CN" sz="2000" dirty="0">
                          <a:effectLst/>
                          <a:latin typeface="微软雅黑" panose="020B0503020204020204" pitchFamily="34" charset="-122"/>
                          <a:ea typeface="微软雅黑" panose="020B0503020204020204" pitchFamily="34" charset="-122"/>
                        </a:rPr>
                        <a:t>1</a:t>
                      </a:r>
                    </a:p>
                    <a:p>
                      <a:pPr algn="just">
                        <a:lnSpc>
                          <a:spcPct val="100000"/>
                        </a:lnSpc>
                      </a:pP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pt-BR" altLang="zh-CN" sz="2000" dirty="0">
                          <a:effectLst/>
                          <a:latin typeface="微软雅黑" panose="020B0503020204020204" pitchFamily="34" charset="-122"/>
                          <a:ea typeface="微软雅黑" panose="020B0503020204020204" pitchFamily="34" charset="-122"/>
                        </a:rPr>
                        <a:t>0,1,2,3,4,5,6,7,8,9,A,B,C,D,E,F</a:t>
                      </a:r>
                    </a:p>
                  </a:txBody>
                  <a:tcPr marL="68580" marR="68580" marT="0" marB="0" anchor="ctr"/>
                </a:tc>
                <a:extLst>
                  <a:ext uri="{0D108BD9-81ED-4DB2-BD59-A6C34878D82A}">
                    <a16:rowId xmlns:a16="http://schemas.microsoft.com/office/drawing/2014/main" val="10004"/>
                  </a:ext>
                </a:extLst>
              </a:tr>
            </a:tbl>
          </a:graphicData>
        </a:graphic>
      </p:graphicFrame>
      <p:sp>
        <p:nvSpPr>
          <p:cNvPr id="2" name="灯片编号占位符 1"/>
          <p:cNvSpPr>
            <a:spLocks noGrp="1"/>
          </p:cNvSpPr>
          <p:nvPr>
            <p:ph type="sldNum" sz="quarter" idx="12"/>
          </p:nvPr>
        </p:nvSpPr>
        <p:spPr/>
        <p:txBody>
          <a:bodyPr/>
          <a:lstStyle/>
          <a:p>
            <a:fld id="{D4232AF6-F32E-4A0C-8AD1-E6399D6F9C23}" type="slidenum">
              <a:rPr lang="zh-CN" altLang="en-US" smtClean="0"/>
              <a:t>45</a:t>
            </a:fld>
            <a:endParaRPr lang="zh-CN" altLang="en-US"/>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2413529" y="979381"/>
            <a:ext cx="4698722" cy="535531"/>
          </a:xfrm>
          <a:noFill/>
        </p:spPr>
        <p:txBody>
          <a:bodyPr vert="horz" wrap="none" lIns="91440" tIns="45720" rIns="91440" bIns="45720" rtlCol="0" anchor="ctr">
            <a:spAutoFit/>
          </a:body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不同进位计数制间的转换</a:t>
            </a:r>
          </a:p>
        </p:txBody>
      </p:sp>
      <p:sp>
        <p:nvSpPr>
          <p:cNvPr id="66563" name="Rectangle 3"/>
          <p:cNvSpPr>
            <a:spLocks noGrp="1" noChangeArrowheads="1"/>
          </p:cNvSpPr>
          <p:nvPr>
            <p:ph idx="1"/>
          </p:nvPr>
        </p:nvSpPr>
        <p:spPr>
          <a:xfrm>
            <a:off x="0" y="2750070"/>
            <a:ext cx="9170793" cy="3128549"/>
          </a:xfrm>
        </p:spPr>
        <p:txBody>
          <a:bodyPr vert="horz" wrap="square" lIns="91440" tIns="45720" rIns="91440" bIns="45720" rtlCol="0">
            <a:spAutoFit/>
          </a:bodyPr>
          <a:lstStyle/>
          <a:p>
            <a:pPr defTabSz="457200" eaLnBrk="1" hangingPunct="1">
              <a:lnSpc>
                <a:spcPct val="150000"/>
              </a:lnSpc>
              <a:spcBef>
                <a:spcPts val="1000"/>
              </a:spcBef>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各位数字与它的权相乘，其积相加。</a:t>
            </a:r>
          </a:p>
          <a:p>
            <a:pPr defTabSz="457200" eaLnBrk="1" hangingPunct="1">
              <a:lnSpc>
                <a:spcPct val="150000"/>
              </a:lnSpc>
              <a:spcBef>
                <a:spcPts val="1000"/>
              </a:spcBef>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例如</a:t>
            </a:r>
            <a:r>
              <a:rPr lang="en-US" altLang="zh-CN" sz="2000" dirty="0">
                <a:latin typeface="微软雅黑" panose="020B0503020204020204" pitchFamily="34" charset="-122"/>
                <a:ea typeface="微软雅黑" panose="020B0503020204020204" pitchFamily="34" charset="-122"/>
              </a:rPr>
              <a:t>:</a:t>
            </a:r>
          </a:p>
          <a:p>
            <a:pPr lvl="1" eaLnBrk="1" hangingPunct="1">
              <a:lnSpc>
                <a:spcPct val="150000"/>
              </a:lnSpc>
              <a:spcBef>
                <a:spcPts val="500"/>
              </a:spcBef>
            </a:pPr>
            <a:r>
              <a:rPr lang="en-US" altLang="zh-CN" sz="2000" dirty="0">
                <a:latin typeface="微软雅黑" panose="020B0503020204020204" pitchFamily="34" charset="-122"/>
                <a:ea typeface="微软雅黑" panose="020B0503020204020204" pitchFamily="34" charset="-122"/>
              </a:rPr>
              <a:t>(11111111.11)</a:t>
            </a:r>
            <a:r>
              <a:rPr lang="en-US" altLang="zh-CN" sz="2000" baseline="-25000" dirty="0">
                <a:latin typeface="微软雅黑" panose="020B0503020204020204" pitchFamily="34" charset="-122"/>
                <a:ea typeface="微软雅黑" panose="020B0503020204020204" pitchFamily="34" charset="-122"/>
              </a:rPr>
              <a:t>2</a:t>
            </a:r>
            <a:r>
              <a:rPr lang="en-US" altLang="zh-CN" sz="2000" dirty="0">
                <a:latin typeface="微软雅黑" panose="020B0503020204020204" pitchFamily="34" charset="-122"/>
                <a:ea typeface="微软雅黑" panose="020B0503020204020204" pitchFamily="34" charset="-122"/>
              </a:rPr>
              <a:t>=1*2^7 + 1*2^6 + 1* 2^5 +1* 2^4 + 1* 2^3 +1*2^2 +1* 2^1+ 1* 2^0+1*2^-1+1*2^-2 =(255.75)</a:t>
            </a:r>
            <a:r>
              <a:rPr lang="en-US" altLang="zh-CN" sz="2000" baseline="-25000" dirty="0">
                <a:latin typeface="微软雅黑" panose="020B0503020204020204" pitchFamily="34" charset="-122"/>
                <a:ea typeface="微软雅黑" panose="020B0503020204020204" pitchFamily="34" charset="-122"/>
              </a:rPr>
              <a:t>10</a:t>
            </a:r>
          </a:p>
          <a:p>
            <a:pPr lvl="1" eaLnBrk="1" hangingPunct="1">
              <a:lnSpc>
                <a:spcPct val="150000"/>
              </a:lnSpc>
              <a:spcBef>
                <a:spcPts val="500"/>
              </a:spcBef>
            </a:pPr>
            <a:r>
              <a:rPr lang="en-US" altLang="zh-CN" sz="2000" dirty="0">
                <a:latin typeface="微软雅黑" panose="020B0503020204020204" pitchFamily="34" charset="-122"/>
                <a:ea typeface="微软雅黑" panose="020B0503020204020204" pitchFamily="34" charset="-122"/>
              </a:rPr>
              <a:t>(3506.2)</a:t>
            </a:r>
            <a:r>
              <a:rPr lang="en-US" altLang="zh-CN" sz="2000" baseline="-25000" dirty="0">
                <a:latin typeface="微软雅黑" panose="020B0503020204020204" pitchFamily="34" charset="-122"/>
                <a:ea typeface="微软雅黑" panose="020B0503020204020204" pitchFamily="34" charset="-122"/>
              </a:rPr>
              <a:t>8</a:t>
            </a:r>
            <a:r>
              <a:rPr lang="en-US" altLang="zh-CN" sz="2000" dirty="0">
                <a:latin typeface="微软雅黑" panose="020B0503020204020204" pitchFamily="34" charset="-122"/>
                <a:ea typeface="微软雅黑" panose="020B0503020204020204" pitchFamily="34" charset="-122"/>
              </a:rPr>
              <a:t>=3*8^3 + 5*8^2 + 0*8^1 + 6*8^0 +2*8^-1=(1862.25)</a:t>
            </a:r>
            <a:r>
              <a:rPr lang="en-US" altLang="zh-CN" sz="2000" baseline="-25000" dirty="0">
                <a:latin typeface="微软雅黑" panose="020B0503020204020204" pitchFamily="34" charset="-122"/>
                <a:ea typeface="微软雅黑" panose="020B0503020204020204" pitchFamily="34" charset="-122"/>
              </a:rPr>
              <a:t>10</a:t>
            </a:r>
          </a:p>
          <a:p>
            <a:pPr lvl="1" eaLnBrk="1" hangingPunct="1">
              <a:lnSpc>
                <a:spcPct val="150000"/>
              </a:lnSpc>
              <a:spcBef>
                <a:spcPts val="500"/>
              </a:spcBef>
            </a:pPr>
            <a:r>
              <a:rPr lang="en-US" altLang="zh-CN" sz="2000" dirty="0">
                <a:latin typeface="微软雅黑" panose="020B0503020204020204" pitchFamily="34" charset="-122"/>
                <a:ea typeface="微软雅黑" panose="020B0503020204020204" pitchFamily="34" charset="-122"/>
              </a:rPr>
              <a:t>(0.2A)</a:t>
            </a:r>
            <a:r>
              <a:rPr lang="en-US" altLang="zh-CN" sz="2000" baseline="-25000" dirty="0">
                <a:latin typeface="微软雅黑" panose="020B0503020204020204" pitchFamily="34" charset="-122"/>
                <a:ea typeface="微软雅黑" panose="020B0503020204020204" pitchFamily="34" charset="-122"/>
              </a:rPr>
              <a:t>16</a:t>
            </a:r>
            <a:r>
              <a:rPr lang="en-US" altLang="zh-CN" sz="2000" dirty="0">
                <a:latin typeface="微软雅黑" panose="020B0503020204020204" pitchFamily="34" charset="-122"/>
                <a:ea typeface="微软雅黑" panose="020B0503020204020204" pitchFamily="34" charset="-122"/>
              </a:rPr>
              <a:t>=2*16^-1 +10*16^-2=(0.1640625)</a:t>
            </a:r>
            <a:r>
              <a:rPr lang="en-US" altLang="zh-CN" sz="2000" baseline="-25000" dirty="0">
                <a:latin typeface="微软雅黑" panose="020B0503020204020204" pitchFamily="34" charset="-122"/>
                <a:ea typeface="微软雅黑" panose="020B0503020204020204" pitchFamily="34" charset="-122"/>
              </a:rPr>
              <a:t>10</a:t>
            </a:r>
          </a:p>
        </p:txBody>
      </p:sp>
      <p:sp>
        <p:nvSpPr>
          <p:cNvPr id="8" name="矩形 7"/>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0" name="文本框 9"/>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11" name="文本框 10"/>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12" name="箭头: 五边形 11"/>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3" name="文本框 12"/>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14" name="文本框 13"/>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Rectangle 2"/>
          <p:cNvSpPr txBox="1">
            <a:spLocks noChangeArrowheads="1"/>
          </p:cNvSpPr>
          <p:nvPr/>
        </p:nvSpPr>
        <p:spPr>
          <a:xfrm>
            <a:off x="-130080" y="1978619"/>
            <a:ext cx="3111749"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1</a:t>
            </a:r>
            <a:r>
              <a:rPr lang="zh-CN" altLang="en-US" dirty="0"/>
              <a:t>）</a:t>
            </a:r>
            <a:r>
              <a:rPr lang="en-US" altLang="zh-CN" dirty="0"/>
              <a:t>R</a:t>
            </a:r>
            <a:r>
              <a:rPr lang="zh-CN" altLang="en-US" dirty="0"/>
              <a:t>进制</a:t>
            </a:r>
            <a:r>
              <a:rPr lang="en-US" altLang="zh-CN" dirty="0"/>
              <a:t>-&gt;</a:t>
            </a:r>
            <a:r>
              <a:rPr lang="zh-CN" altLang="en-US" dirty="0"/>
              <a:t>十进制</a:t>
            </a:r>
          </a:p>
        </p:txBody>
      </p:sp>
      <p:sp>
        <p:nvSpPr>
          <p:cNvPr id="2" name="灯片编号占位符 1"/>
          <p:cNvSpPr>
            <a:spLocks noGrp="1"/>
          </p:cNvSpPr>
          <p:nvPr>
            <p:ph type="sldNum" sz="quarter" idx="12"/>
          </p:nvPr>
        </p:nvSpPr>
        <p:spPr/>
        <p:txBody>
          <a:bodyPr/>
          <a:lstStyle/>
          <a:p>
            <a:fld id="{D4232AF6-F32E-4A0C-8AD1-E6399D6F9C23}" type="slidenum">
              <a:rPr lang="zh-CN" altLang="en-US" smtClean="0"/>
              <a:t>46</a:t>
            </a:fld>
            <a:endParaRPr lang="zh-CN" altLang="en-US"/>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2413529" y="979381"/>
            <a:ext cx="4698722" cy="535531"/>
          </a:xfrm>
          <a:noFill/>
        </p:spPr>
        <p:txBody>
          <a:bodyPr vert="horz" wrap="none" lIns="91440" tIns="45720" rIns="91440" bIns="45720" rtlCol="0" anchor="ctr">
            <a:spAutoFit/>
          </a:body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不同进位计数制间的转换</a:t>
            </a:r>
          </a:p>
        </p:txBody>
      </p:sp>
      <p:sp>
        <p:nvSpPr>
          <p:cNvPr id="66563" name="Rectangle 3"/>
          <p:cNvSpPr>
            <a:spLocks noGrp="1" noChangeArrowheads="1"/>
          </p:cNvSpPr>
          <p:nvPr>
            <p:ph idx="1"/>
          </p:nvPr>
        </p:nvSpPr>
        <p:spPr>
          <a:xfrm>
            <a:off x="0" y="2750070"/>
            <a:ext cx="9170793" cy="1089529"/>
          </a:xfrm>
        </p:spPr>
        <p:txBody>
          <a:bodyPr vert="horz" wrap="square" lIns="91440" tIns="45720" rIns="91440" bIns="45720" rtlCol="0">
            <a:spAutoFit/>
          </a:bodyPr>
          <a:lstStyle/>
          <a:p>
            <a:pPr defTabSz="457200" eaLnBrk="1" hangingPunct="1">
              <a:lnSpc>
                <a:spcPct val="150000"/>
              </a:lnSpc>
              <a:spcBef>
                <a:spcPts val="1000"/>
              </a:spcBef>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练习题：</a:t>
            </a:r>
            <a:endParaRPr lang="en-US" altLang="zh-CN" sz="2000" dirty="0">
              <a:latin typeface="微软雅黑" panose="020B0503020204020204" pitchFamily="34" charset="-122"/>
              <a:ea typeface="微软雅黑" panose="020B0503020204020204" pitchFamily="34" charset="-122"/>
            </a:endParaRPr>
          </a:p>
          <a:p>
            <a:pPr marL="0" indent="0" defTabSz="457200" eaLnBrk="1" hangingPunct="1">
              <a:lnSpc>
                <a:spcPct val="150000"/>
              </a:lnSpc>
              <a:spcBef>
                <a:spcPts val="1000"/>
              </a:spcBef>
              <a:buNone/>
            </a:pPr>
            <a:endParaRPr lang="en-US" altLang="zh-CN" sz="2000" dirty="0">
              <a:latin typeface="微软雅黑" panose="020B0503020204020204" pitchFamily="34" charset="-122"/>
              <a:ea typeface="微软雅黑" panose="020B0503020204020204" pitchFamily="34" charset="-122"/>
            </a:endParaRPr>
          </a:p>
        </p:txBody>
      </p:sp>
      <p:sp>
        <p:nvSpPr>
          <p:cNvPr id="8" name="矩形 7"/>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0" name="文本框 9"/>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11" name="文本框 10"/>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12" name="箭头: 五边形 11"/>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3" name="文本框 12"/>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14" name="文本框 13"/>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Rectangle 2"/>
          <p:cNvSpPr txBox="1">
            <a:spLocks noChangeArrowheads="1"/>
          </p:cNvSpPr>
          <p:nvPr/>
        </p:nvSpPr>
        <p:spPr>
          <a:xfrm>
            <a:off x="-130080" y="1978619"/>
            <a:ext cx="3111749"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1</a:t>
            </a:r>
            <a:r>
              <a:rPr lang="zh-CN" altLang="en-US" dirty="0"/>
              <a:t>）</a:t>
            </a:r>
            <a:r>
              <a:rPr lang="en-US" altLang="zh-CN" dirty="0"/>
              <a:t>R</a:t>
            </a:r>
            <a:r>
              <a:rPr lang="zh-CN" altLang="en-US" dirty="0"/>
              <a:t>进制</a:t>
            </a:r>
            <a:r>
              <a:rPr lang="en-US" altLang="zh-CN" dirty="0"/>
              <a:t>-&gt;</a:t>
            </a:r>
            <a:r>
              <a:rPr lang="zh-CN" altLang="en-US" dirty="0"/>
              <a:t>十进制</a:t>
            </a:r>
          </a:p>
        </p:txBody>
      </p:sp>
      <p:sp>
        <p:nvSpPr>
          <p:cNvPr id="2" name="文本框 1"/>
          <p:cNvSpPr txBox="1"/>
          <p:nvPr/>
        </p:nvSpPr>
        <p:spPr>
          <a:xfrm>
            <a:off x="370243" y="3685091"/>
            <a:ext cx="4625340" cy="1887696"/>
          </a:xfrm>
          <a:prstGeom prst="rect">
            <a:avLst/>
          </a:prstGeom>
          <a:noFill/>
        </p:spPr>
        <p:txBody>
          <a:bodyPr wrap="square" rtlCol="0">
            <a:spAutoFit/>
          </a:bodyPr>
          <a:lstStyle/>
          <a:p>
            <a:pPr fontAlgn="auto">
              <a:lnSpc>
                <a:spcPts val="2800"/>
              </a:lnSpc>
            </a:pPr>
            <a:r>
              <a:rPr lang="en-US" altLang="zh-CN" sz="2400" dirty="0">
                <a:latin typeface="黑体" panose="02010609060101010101" charset="-122"/>
                <a:ea typeface="黑体" panose="02010609060101010101" charset="-122"/>
              </a:rPr>
              <a:t>(1)(1010)</a:t>
            </a:r>
            <a:r>
              <a:rPr lang="en-US" altLang="zh-CN" sz="2400" baseline="-25000" dirty="0">
                <a:latin typeface="黑体" panose="02010609060101010101" charset="-122"/>
                <a:ea typeface="黑体" panose="02010609060101010101" charset="-122"/>
              </a:rPr>
              <a:t>2</a:t>
            </a:r>
          </a:p>
          <a:p>
            <a:pPr fontAlgn="auto">
              <a:lnSpc>
                <a:spcPts val="2800"/>
              </a:lnSpc>
            </a:pPr>
            <a:r>
              <a:rPr lang="en-US" altLang="zh-CN" sz="2400" dirty="0">
                <a:highlight>
                  <a:srgbClr val="FFFF00"/>
                </a:highlight>
                <a:latin typeface="黑体" panose="02010609060101010101" charset="-122"/>
                <a:ea typeface="黑体" panose="02010609060101010101" charset="-122"/>
              </a:rPr>
              <a:t>(2)(10001111)</a:t>
            </a:r>
            <a:r>
              <a:rPr lang="en-US" altLang="zh-CN" sz="2400" baseline="-25000" dirty="0">
                <a:highlight>
                  <a:srgbClr val="FFFF00"/>
                </a:highlight>
                <a:latin typeface="黑体" panose="02010609060101010101" charset="-122"/>
                <a:ea typeface="黑体" panose="02010609060101010101" charset="-122"/>
              </a:rPr>
              <a:t>2</a:t>
            </a:r>
          </a:p>
          <a:p>
            <a:pPr fontAlgn="auto">
              <a:lnSpc>
                <a:spcPts val="2800"/>
              </a:lnSpc>
            </a:pPr>
            <a:r>
              <a:rPr lang="en-US" altLang="zh-CN" sz="2400" dirty="0">
                <a:latin typeface="黑体" panose="02010609060101010101" charset="-122"/>
                <a:ea typeface="黑体" panose="02010609060101010101" charset="-122"/>
                <a:sym typeface="+mn-ea"/>
              </a:rPr>
              <a:t>(3)(7F)</a:t>
            </a:r>
            <a:r>
              <a:rPr lang="en-US" altLang="zh-CN" sz="2400" baseline="-25000" dirty="0">
                <a:latin typeface="黑体" panose="02010609060101010101" charset="-122"/>
                <a:ea typeface="黑体" panose="02010609060101010101" charset="-122"/>
                <a:sym typeface="+mn-ea"/>
              </a:rPr>
              <a:t>16</a:t>
            </a:r>
            <a:endParaRPr lang="en-US" altLang="zh-CN" sz="2400" baseline="-25000" dirty="0">
              <a:latin typeface="黑体" panose="02010609060101010101" charset="-122"/>
              <a:ea typeface="黑体" panose="02010609060101010101" charset="-122"/>
            </a:endParaRPr>
          </a:p>
          <a:p>
            <a:pPr fontAlgn="auto">
              <a:lnSpc>
                <a:spcPts val="2800"/>
              </a:lnSpc>
            </a:pPr>
            <a:r>
              <a:rPr lang="en-US" altLang="zh-CN" sz="2400" dirty="0">
                <a:highlight>
                  <a:srgbClr val="FFFF00"/>
                </a:highlight>
                <a:latin typeface="黑体" panose="02010609060101010101" charset="-122"/>
                <a:ea typeface="黑体" panose="02010609060101010101" charset="-122"/>
                <a:sym typeface="+mn-ea"/>
              </a:rPr>
              <a:t>(4)(2D3E)</a:t>
            </a:r>
            <a:r>
              <a:rPr lang="en-US" altLang="zh-CN" sz="2400" baseline="-25000" dirty="0">
                <a:highlight>
                  <a:srgbClr val="FFFF00"/>
                </a:highlight>
                <a:latin typeface="黑体" panose="02010609060101010101" charset="-122"/>
                <a:ea typeface="黑体" panose="02010609060101010101" charset="-122"/>
                <a:sym typeface="+mn-ea"/>
              </a:rPr>
              <a:t>16</a:t>
            </a:r>
            <a:endParaRPr lang="en-US" altLang="zh-CN" sz="2400" baseline="-25000" dirty="0">
              <a:highlight>
                <a:srgbClr val="FFFF00"/>
              </a:highlight>
              <a:latin typeface="黑体" panose="02010609060101010101" charset="-122"/>
              <a:ea typeface="黑体" panose="02010609060101010101" charset="-122"/>
            </a:endParaRPr>
          </a:p>
          <a:p>
            <a:pPr fontAlgn="auto">
              <a:lnSpc>
                <a:spcPts val="2800"/>
              </a:lnSpc>
            </a:pPr>
            <a:r>
              <a:rPr lang="en-US" altLang="zh-CN" sz="2400" dirty="0">
                <a:latin typeface="黑体" panose="02010609060101010101" charset="-122"/>
                <a:ea typeface="黑体" panose="02010609060101010101" charset="-122"/>
                <a:sym typeface="+mn-ea"/>
              </a:rPr>
              <a:t>(5)(F10E)</a:t>
            </a:r>
            <a:r>
              <a:rPr lang="en-US" altLang="zh-CN" sz="2400" baseline="-25000" dirty="0">
                <a:latin typeface="黑体" panose="02010609060101010101" charset="-122"/>
                <a:ea typeface="黑体" panose="02010609060101010101" charset="-122"/>
                <a:sym typeface="+mn-ea"/>
              </a:rPr>
              <a:t>16</a:t>
            </a:r>
            <a:endParaRPr lang="en-US" altLang="zh-CN" sz="2400" baseline="-25000" dirty="0">
              <a:latin typeface="黑体" panose="02010609060101010101" charset="-122"/>
              <a:ea typeface="黑体" panose="02010609060101010101" charset="-122"/>
            </a:endParaRPr>
          </a:p>
        </p:txBody>
      </p:sp>
      <p:sp>
        <p:nvSpPr>
          <p:cNvPr id="3" name="矩形 2"/>
          <p:cNvSpPr/>
          <p:nvPr/>
        </p:nvSpPr>
        <p:spPr>
          <a:xfrm>
            <a:off x="4762890" y="3032425"/>
            <a:ext cx="3233618" cy="28461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l"/>
            <a:r>
              <a:rPr lang="en-US" altLang="zh-CN" sz="2400" dirty="0"/>
              <a:t>answer</a:t>
            </a:r>
            <a:r>
              <a:rPr lang="zh-CN" altLang="en-US" sz="2400" dirty="0"/>
              <a:t>：</a:t>
            </a:r>
          </a:p>
          <a:p>
            <a:pPr algn="l"/>
            <a:r>
              <a:rPr lang="en-US" altLang="zh-CN" sz="2400" dirty="0"/>
              <a:t>(1)(10)</a:t>
            </a:r>
            <a:r>
              <a:rPr lang="en-US" altLang="zh-CN" sz="2400" baseline="-25000" dirty="0"/>
              <a:t>10</a:t>
            </a:r>
            <a:endParaRPr lang="en-US" altLang="zh-CN" sz="2400" dirty="0"/>
          </a:p>
          <a:p>
            <a:pPr algn="l"/>
            <a:r>
              <a:rPr lang="en-US" altLang="zh-CN" sz="2400" dirty="0">
                <a:highlight>
                  <a:srgbClr val="FFFF00"/>
                </a:highlight>
              </a:rPr>
              <a:t>(2)(143)</a:t>
            </a:r>
            <a:r>
              <a:rPr lang="en-US" altLang="zh-CN" sz="2400" baseline="-25000" dirty="0">
                <a:highlight>
                  <a:srgbClr val="FFFF00"/>
                </a:highlight>
              </a:rPr>
              <a:t>10</a:t>
            </a:r>
          </a:p>
          <a:p>
            <a:pPr algn="l"/>
            <a:r>
              <a:rPr lang="en-US" altLang="zh-CN" sz="2400" dirty="0"/>
              <a:t>(3)(24515)</a:t>
            </a:r>
            <a:r>
              <a:rPr lang="en-US" altLang="zh-CN" sz="2400" baseline="-25000" dirty="0"/>
              <a:t>10</a:t>
            </a:r>
          </a:p>
          <a:p>
            <a:pPr algn="l"/>
            <a:r>
              <a:rPr lang="en-US" altLang="zh-CN" sz="2400" dirty="0"/>
              <a:t>(4)(127)</a:t>
            </a:r>
            <a:r>
              <a:rPr lang="en-US" altLang="zh-CN" sz="2400" baseline="-25000" dirty="0"/>
              <a:t>10</a:t>
            </a:r>
            <a:endParaRPr lang="en-US" altLang="zh-CN" sz="2400" dirty="0"/>
          </a:p>
          <a:p>
            <a:pPr algn="l"/>
            <a:r>
              <a:rPr lang="en-US" altLang="zh-CN" sz="2400" dirty="0">
                <a:highlight>
                  <a:srgbClr val="FFFF00"/>
                </a:highlight>
              </a:rPr>
              <a:t>(5)(11582)</a:t>
            </a:r>
            <a:r>
              <a:rPr lang="en-US" altLang="zh-CN" sz="2400" baseline="-25000" dirty="0">
                <a:highlight>
                  <a:srgbClr val="FFFF00"/>
                </a:highlight>
              </a:rPr>
              <a:t>10</a:t>
            </a:r>
            <a:endParaRPr lang="en-US" altLang="zh-CN" sz="2400" dirty="0">
              <a:highlight>
                <a:srgbClr val="FFFF00"/>
              </a:highlight>
            </a:endParaRPr>
          </a:p>
          <a:p>
            <a:pPr algn="l"/>
            <a:r>
              <a:rPr lang="en-US" altLang="zh-CN" sz="2400" dirty="0"/>
              <a:t>(6)(61710)</a:t>
            </a:r>
            <a:r>
              <a:rPr lang="en-US" altLang="zh-CN" sz="2400" baseline="-25000" dirty="0"/>
              <a:t>10</a:t>
            </a:r>
          </a:p>
        </p:txBody>
      </p:sp>
      <p:sp>
        <p:nvSpPr>
          <p:cNvPr id="4" name="灯片编号占位符 3"/>
          <p:cNvSpPr>
            <a:spLocks noGrp="1"/>
          </p:cNvSpPr>
          <p:nvPr>
            <p:ph type="sldNum" sz="quarter" idx="12"/>
          </p:nvPr>
        </p:nvSpPr>
        <p:spPr/>
        <p:txBody>
          <a:bodyPr/>
          <a:lstStyle/>
          <a:p>
            <a:fld id="{D4232AF6-F32E-4A0C-8AD1-E6399D6F9C23}" type="slidenum">
              <a:rPr lang="zh-CN" altLang="en-US" smtClean="0"/>
              <a:t>47</a:t>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a:solidFill>
                  <a:schemeClr val="bg1"/>
                </a:solidFill>
              </a:rPr>
              <a:t>不同进位计数制间的转换</a:t>
            </a:r>
            <a:br>
              <a:rPr lang="zh-CN" altLang="en-US" sz="3600">
                <a:solidFill>
                  <a:schemeClr val="bg1"/>
                </a:solidFill>
              </a:rPr>
            </a:br>
            <a:r>
              <a:rPr lang="zh-CN" altLang="en-US" sz="3600">
                <a:solidFill>
                  <a:schemeClr val="bg1"/>
                </a:solidFill>
              </a:rPr>
              <a:t>                </a:t>
            </a:r>
            <a:r>
              <a:rPr lang="en-US" altLang="zh-CN" sz="3600">
                <a:solidFill>
                  <a:schemeClr val="bg1"/>
                </a:solidFill>
              </a:rPr>
              <a:t>——</a:t>
            </a:r>
            <a:r>
              <a:rPr lang="zh-CN" altLang="en-US" sz="3600">
                <a:solidFill>
                  <a:schemeClr val="bg1"/>
                </a:solidFill>
              </a:rPr>
              <a:t>十进制→ </a:t>
            </a:r>
            <a:r>
              <a:rPr lang="en-US" altLang="zh-CN" sz="3600">
                <a:solidFill>
                  <a:schemeClr val="bg1"/>
                </a:solidFill>
              </a:rPr>
              <a:t>R </a:t>
            </a:r>
            <a:r>
              <a:rPr lang="zh-CN" altLang="en-US" sz="3600">
                <a:solidFill>
                  <a:schemeClr val="bg1"/>
                </a:solidFill>
              </a:rPr>
              <a:t>进制</a:t>
            </a:r>
          </a:p>
        </p:txBody>
      </p:sp>
      <p:sp>
        <p:nvSpPr>
          <p:cNvPr id="29" name="Rectangle 2"/>
          <p:cNvSpPr txBox="1">
            <a:spLocks noChangeArrowheads="1"/>
          </p:cNvSpPr>
          <p:nvPr/>
        </p:nvSpPr>
        <p:spPr>
          <a:xfrm>
            <a:off x="2413529" y="979381"/>
            <a:ext cx="469872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a:solidFill>
                  <a:srgbClr val="1F4E79"/>
                </a:solidFill>
                <a:latin typeface="微软雅黑" panose="020B0503020204020204" pitchFamily="34" charset="-122"/>
                <a:ea typeface="微软雅黑" panose="020B0503020204020204" pitchFamily="34" charset="-122"/>
                <a:cs typeface="+mn-cs"/>
              </a:rPr>
              <a:t>不同进位计数制间的转换</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33" name="文本框 32"/>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34" name="箭头: 五边形 33"/>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203582" y="1843279"/>
            <a:ext cx="4650632"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）十进制</a:t>
            </a:r>
            <a:r>
              <a:rPr lang="en-US" altLang="zh-CN" dirty="0"/>
              <a:t>-&gt;R</a:t>
            </a:r>
            <a:r>
              <a:rPr lang="zh-CN" altLang="en-US" dirty="0"/>
              <a:t>进制：整数部分</a:t>
            </a:r>
          </a:p>
        </p:txBody>
      </p:sp>
      <p:sp>
        <p:nvSpPr>
          <p:cNvPr id="3" name="文本框 2"/>
          <p:cNvSpPr txBox="1"/>
          <p:nvPr/>
        </p:nvSpPr>
        <p:spPr>
          <a:xfrm>
            <a:off x="916305" y="2614295"/>
            <a:ext cx="7797165" cy="4066540"/>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highlight>
                  <a:srgbClr val="FFFF00"/>
                </a:highlight>
              </a:rPr>
              <a:t>“除</a:t>
            </a:r>
            <a:r>
              <a:rPr lang="en-US" altLang="zh-CN" dirty="0">
                <a:highlight>
                  <a:srgbClr val="FFFF00"/>
                </a:highlight>
              </a:rPr>
              <a:t>R</a:t>
            </a:r>
            <a:r>
              <a:rPr lang="zh-CN" altLang="en-US" dirty="0">
                <a:highlight>
                  <a:srgbClr val="FFFF00"/>
                </a:highlight>
              </a:rPr>
              <a:t>取余”法</a:t>
            </a:r>
            <a:endParaRPr lang="en-US" altLang="zh-CN" dirty="0">
              <a:highlight>
                <a:srgbClr val="FFFF00"/>
              </a:highlight>
            </a:endParaRPr>
          </a:p>
          <a:p>
            <a:r>
              <a:rPr lang="zh-CN" altLang="en-US" dirty="0"/>
              <a:t>原理：任何一个十进制数</a:t>
            </a:r>
            <a:r>
              <a:rPr lang="en-US" altLang="zh-CN" dirty="0"/>
              <a:t>N</a:t>
            </a:r>
            <a:r>
              <a:rPr lang="zh-CN" altLang="en-US" dirty="0"/>
              <a:t>，都可以用一个</a:t>
            </a:r>
            <a:r>
              <a:rPr lang="en-US" altLang="zh-CN" dirty="0"/>
              <a:t>R</a:t>
            </a:r>
            <a:r>
              <a:rPr lang="zh-CN" altLang="en-US" dirty="0"/>
              <a:t>进制数来表示：</a:t>
            </a:r>
          </a:p>
          <a:p>
            <a:pPr marL="0" indent="0" fontAlgn="auto">
              <a:lnSpc>
                <a:spcPct val="100000"/>
              </a:lnSpc>
              <a:buNone/>
            </a:pPr>
            <a:r>
              <a:rPr lang="en-US" altLang="zh-CN" dirty="0"/>
              <a:t>N=X</a:t>
            </a:r>
            <a:r>
              <a:rPr lang="en-US" altLang="zh-CN" baseline="-25000" dirty="0"/>
              <a:t>0</a:t>
            </a:r>
            <a:r>
              <a:rPr lang="en-US" altLang="zh-CN" dirty="0"/>
              <a:t>+X</a:t>
            </a:r>
            <a:r>
              <a:rPr lang="en-US" altLang="zh-CN" baseline="-25000" dirty="0"/>
              <a:t>1</a:t>
            </a:r>
            <a:r>
              <a:rPr lang="en-US" altLang="zh-CN" dirty="0"/>
              <a:t>R</a:t>
            </a:r>
            <a:r>
              <a:rPr lang="en-US" altLang="zh-CN" baseline="30000" dirty="0"/>
              <a:t>1</a:t>
            </a:r>
            <a:r>
              <a:rPr lang="en-US" altLang="zh-CN" dirty="0"/>
              <a:t>+X</a:t>
            </a:r>
            <a:r>
              <a:rPr lang="en-US" altLang="zh-CN" baseline="-25000" dirty="0"/>
              <a:t>2</a:t>
            </a:r>
            <a:r>
              <a:rPr lang="en-US" altLang="zh-CN" dirty="0"/>
              <a:t>R</a:t>
            </a:r>
            <a:r>
              <a:rPr lang="en-US" altLang="zh-CN" baseline="30000" dirty="0"/>
              <a:t>2</a:t>
            </a:r>
            <a:r>
              <a:rPr lang="en-US" altLang="zh-CN" dirty="0"/>
              <a:t>+...+X</a:t>
            </a:r>
            <a:r>
              <a:rPr lang="en-US" altLang="zh-CN" baseline="-25000" dirty="0"/>
              <a:t>n-1</a:t>
            </a:r>
            <a:r>
              <a:rPr lang="en-US" altLang="zh-CN" dirty="0"/>
              <a:t>R</a:t>
            </a:r>
            <a:r>
              <a:rPr lang="en-US" altLang="zh-CN" baseline="30000" dirty="0"/>
              <a:t>n-1</a:t>
            </a:r>
          </a:p>
          <a:p>
            <a:pPr marL="0" indent="0" fontAlgn="auto">
              <a:lnSpc>
                <a:spcPct val="100000"/>
              </a:lnSpc>
              <a:buNone/>
            </a:pPr>
            <a:r>
              <a:rPr lang="en-US" altLang="zh-CN" dirty="0"/>
              <a:t>  =X</a:t>
            </a:r>
            <a:r>
              <a:rPr lang="en-US" altLang="zh-CN" baseline="-25000" dirty="0"/>
              <a:t>0</a:t>
            </a:r>
            <a:r>
              <a:rPr lang="en-US" altLang="zh-CN" dirty="0"/>
              <a:t>+(X</a:t>
            </a:r>
            <a:r>
              <a:rPr lang="en-US" altLang="zh-CN" baseline="-25000" dirty="0"/>
              <a:t>1</a:t>
            </a:r>
            <a:r>
              <a:rPr lang="en-US" altLang="zh-CN" dirty="0"/>
              <a:t>+X</a:t>
            </a:r>
            <a:r>
              <a:rPr lang="en-US" altLang="zh-CN" baseline="-25000" dirty="0"/>
              <a:t>2</a:t>
            </a:r>
            <a:r>
              <a:rPr lang="en-US" altLang="zh-CN" dirty="0"/>
              <a:t>R</a:t>
            </a:r>
            <a:r>
              <a:rPr lang="en-US" altLang="zh-CN" baseline="30000" dirty="0"/>
              <a:t>1</a:t>
            </a:r>
            <a:r>
              <a:rPr lang="en-US" altLang="zh-CN" dirty="0"/>
              <a:t>+...X</a:t>
            </a:r>
            <a:r>
              <a:rPr lang="en-US" altLang="zh-CN" baseline="-25000" dirty="0"/>
              <a:t>n-1</a:t>
            </a:r>
            <a:r>
              <a:rPr lang="en-US" altLang="zh-CN" dirty="0"/>
              <a:t>R</a:t>
            </a:r>
            <a:r>
              <a:rPr lang="en-US" altLang="zh-CN" baseline="30000" dirty="0"/>
              <a:t>n-2</a:t>
            </a:r>
            <a:r>
              <a:rPr lang="en-US" altLang="zh-CN" dirty="0"/>
              <a:t>)R</a:t>
            </a:r>
          </a:p>
          <a:p>
            <a:pPr marL="0" indent="0" fontAlgn="auto">
              <a:lnSpc>
                <a:spcPct val="100000"/>
              </a:lnSpc>
              <a:buNone/>
            </a:pPr>
            <a:r>
              <a:rPr lang="en-US" altLang="zh-CN" dirty="0"/>
              <a:t>  =</a:t>
            </a:r>
            <a:r>
              <a:rPr lang="en-US" altLang="zh-CN" dirty="0">
                <a:sym typeface="+mn-ea"/>
              </a:rPr>
              <a:t>X</a:t>
            </a:r>
            <a:r>
              <a:rPr lang="en-US" altLang="zh-CN" baseline="-25000" dirty="0">
                <a:sym typeface="+mn-ea"/>
              </a:rPr>
              <a:t>0</a:t>
            </a:r>
            <a:r>
              <a:rPr lang="en-US" altLang="zh-CN" dirty="0">
                <a:sym typeface="+mn-ea"/>
              </a:rPr>
              <a:t>+Q</a:t>
            </a:r>
            <a:r>
              <a:rPr lang="en-US" altLang="zh-CN" baseline="-25000" dirty="0">
                <a:sym typeface="+mn-ea"/>
              </a:rPr>
              <a:t>1</a:t>
            </a:r>
            <a:r>
              <a:rPr lang="en-US" altLang="zh-CN" dirty="0">
                <a:sym typeface="+mn-ea"/>
              </a:rPr>
              <a:t>R</a:t>
            </a:r>
          </a:p>
          <a:p>
            <a:pPr marL="0" indent="0" fontAlgn="auto">
              <a:lnSpc>
                <a:spcPct val="100000"/>
              </a:lnSpc>
              <a:buNone/>
            </a:pPr>
            <a:r>
              <a:rPr lang="zh-CN" altLang="en-US" dirty="0"/>
              <a:t>由此可知，若用</a:t>
            </a:r>
            <a:r>
              <a:rPr lang="en-US" altLang="zh-CN" dirty="0"/>
              <a:t>N</a:t>
            </a:r>
            <a:r>
              <a:rPr lang="zh-CN" altLang="en-US" dirty="0"/>
              <a:t>除以</a:t>
            </a:r>
            <a:r>
              <a:rPr lang="en-US" altLang="zh-CN" dirty="0"/>
              <a:t>R</a:t>
            </a:r>
            <a:r>
              <a:rPr lang="zh-CN" altLang="en-US" dirty="0"/>
              <a:t>，则商为</a:t>
            </a:r>
            <a:r>
              <a:rPr lang="en-US" altLang="zh-CN" dirty="0"/>
              <a:t>Q</a:t>
            </a:r>
            <a:r>
              <a:rPr lang="zh-CN" altLang="en-US" dirty="0"/>
              <a:t>，余数是</a:t>
            </a:r>
            <a:r>
              <a:rPr lang="en-US" altLang="zh-CN" dirty="0"/>
              <a:t>X</a:t>
            </a:r>
            <a:r>
              <a:rPr lang="en-US" altLang="zh-CN" baseline="-25000" dirty="0"/>
              <a:t>0</a:t>
            </a:r>
            <a:r>
              <a:rPr lang="en-US" altLang="zh-CN" dirty="0"/>
              <a:t>.</a:t>
            </a:r>
            <a:r>
              <a:rPr lang="zh-CN" altLang="en-US" dirty="0"/>
              <a:t>同理：</a:t>
            </a:r>
            <a:r>
              <a:rPr lang="en-US" altLang="zh-CN" dirty="0"/>
              <a:t>Q</a:t>
            </a:r>
            <a:r>
              <a:rPr lang="en-US" altLang="zh-CN" baseline="-25000" dirty="0"/>
              <a:t>1</a:t>
            </a:r>
            <a:r>
              <a:rPr lang="en-US" altLang="zh-CN" dirty="0"/>
              <a:t>=X</a:t>
            </a:r>
            <a:r>
              <a:rPr lang="en-US" altLang="zh-CN" baseline="-25000" dirty="0"/>
              <a:t>1</a:t>
            </a:r>
            <a:r>
              <a:rPr lang="en-US" altLang="zh-CN" dirty="0"/>
              <a:t>+Q</a:t>
            </a:r>
            <a:r>
              <a:rPr lang="en-US" altLang="zh-CN" baseline="-25000" dirty="0"/>
              <a:t>2</a:t>
            </a:r>
            <a:r>
              <a:rPr lang="en-US" altLang="zh-CN" dirty="0"/>
              <a:t>R</a:t>
            </a:r>
          </a:p>
          <a:p>
            <a:pPr marL="0" indent="0">
              <a:buNone/>
            </a:pPr>
            <a:r>
              <a:rPr lang="zh-CN" altLang="en-US" dirty="0"/>
              <a:t>以此类推：</a:t>
            </a:r>
            <a:r>
              <a:rPr lang="en-US" altLang="zh-CN" dirty="0"/>
              <a:t>Q</a:t>
            </a:r>
            <a:r>
              <a:rPr lang="en-US" altLang="zh-CN" baseline="-25000" dirty="0"/>
              <a:t>i</a:t>
            </a:r>
            <a:r>
              <a:rPr lang="en-US" altLang="zh-CN" dirty="0"/>
              <a:t>=X</a:t>
            </a:r>
            <a:r>
              <a:rPr lang="en-US" altLang="zh-CN" baseline="-25000" dirty="0"/>
              <a:t>i</a:t>
            </a:r>
            <a:r>
              <a:rPr lang="en-US" altLang="zh-CN" dirty="0"/>
              <a:t>+(X</a:t>
            </a:r>
            <a:r>
              <a:rPr lang="en-US" altLang="zh-CN" baseline="-25000" dirty="0"/>
              <a:t>i+1</a:t>
            </a:r>
            <a:r>
              <a:rPr lang="en-US" altLang="zh-CN" dirty="0"/>
              <a:t>+X</a:t>
            </a:r>
            <a:r>
              <a:rPr lang="en-US" altLang="zh-CN" baseline="-25000" dirty="0"/>
              <a:t>i+2</a:t>
            </a:r>
            <a:r>
              <a:rPr lang="en-US" altLang="zh-CN" dirty="0"/>
              <a:t>R</a:t>
            </a:r>
            <a:r>
              <a:rPr lang="en-US" altLang="zh-CN" baseline="30000" dirty="0"/>
              <a:t>1</a:t>
            </a:r>
            <a:r>
              <a:rPr lang="en-US" altLang="zh-CN" dirty="0"/>
              <a:t>+...X</a:t>
            </a:r>
            <a:r>
              <a:rPr lang="en-US" altLang="zh-CN" baseline="-25000" dirty="0"/>
              <a:t>n-1</a:t>
            </a:r>
            <a:r>
              <a:rPr lang="en-US" altLang="zh-CN" dirty="0"/>
              <a:t>R</a:t>
            </a:r>
            <a:r>
              <a:rPr lang="en-US" altLang="zh-CN" baseline="30000" dirty="0"/>
              <a:t>n-2-i</a:t>
            </a:r>
            <a:r>
              <a:rPr lang="en-US" altLang="zh-CN" dirty="0"/>
              <a:t>)R</a:t>
            </a:r>
          </a:p>
          <a:p>
            <a:pPr marL="0" indent="0">
              <a:buNone/>
            </a:pPr>
            <a:r>
              <a:rPr lang="en-US" altLang="zh-CN" dirty="0"/>
              <a:t>                    =X</a:t>
            </a:r>
            <a:r>
              <a:rPr lang="en-US" altLang="zh-CN" baseline="-25000" dirty="0"/>
              <a:t>i</a:t>
            </a:r>
            <a:r>
              <a:rPr lang="en-US" altLang="zh-CN" dirty="0"/>
              <a:t>+Q</a:t>
            </a:r>
            <a:r>
              <a:rPr lang="en-US" altLang="zh-CN" baseline="-25000" dirty="0"/>
              <a:t>i+1</a:t>
            </a:r>
            <a:r>
              <a:rPr lang="en-US" altLang="zh-CN" dirty="0"/>
              <a:t>R</a:t>
            </a:r>
            <a:r>
              <a:rPr lang="zh-CN" altLang="en-US" dirty="0"/>
              <a:t>。这样除下去，直到商为</a:t>
            </a:r>
            <a:r>
              <a:rPr lang="en-US" altLang="zh-CN" dirty="0"/>
              <a:t>0</a:t>
            </a:r>
            <a:r>
              <a:rPr lang="zh-CN" altLang="en-US" dirty="0"/>
              <a:t>时为止</a:t>
            </a:r>
          </a:p>
        </p:txBody>
      </p:sp>
      <p:sp>
        <p:nvSpPr>
          <p:cNvPr id="2" name="灯片编号占位符 1"/>
          <p:cNvSpPr>
            <a:spLocks noGrp="1"/>
          </p:cNvSpPr>
          <p:nvPr>
            <p:ph type="sldNum" sz="quarter" idx="12"/>
          </p:nvPr>
        </p:nvSpPr>
        <p:spPr/>
        <p:txBody>
          <a:bodyPr/>
          <a:lstStyle/>
          <a:p>
            <a:fld id="{D4232AF6-F32E-4A0C-8AD1-E6399D6F9C23}" type="slidenum">
              <a:rPr lang="zh-CN" altLang="en-US" smtClean="0"/>
              <a:t>48</a:t>
            </a:fld>
            <a:endParaRPr lang="zh-CN" altLang="en-US"/>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a:solidFill>
                  <a:schemeClr val="bg1"/>
                </a:solidFill>
              </a:rPr>
              <a:t>不同进位计数制间的转换</a:t>
            </a:r>
            <a:br>
              <a:rPr lang="zh-CN" altLang="en-US" sz="3600">
                <a:solidFill>
                  <a:schemeClr val="bg1"/>
                </a:solidFill>
              </a:rPr>
            </a:br>
            <a:r>
              <a:rPr lang="zh-CN" altLang="en-US" sz="3600">
                <a:solidFill>
                  <a:schemeClr val="bg1"/>
                </a:solidFill>
              </a:rPr>
              <a:t>                </a:t>
            </a:r>
            <a:r>
              <a:rPr lang="en-US" altLang="zh-CN" sz="3600">
                <a:solidFill>
                  <a:schemeClr val="bg1"/>
                </a:solidFill>
              </a:rPr>
              <a:t>——</a:t>
            </a:r>
            <a:r>
              <a:rPr lang="zh-CN" altLang="en-US" sz="3600">
                <a:solidFill>
                  <a:schemeClr val="bg1"/>
                </a:solidFill>
              </a:rPr>
              <a:t>十进制→ </a:t>
            </a:r>
            <a:r>
              <a:rPr lang="en-US" altLang="zh-CN" sz="3600">
                <a:solidFill>
                  <a:schemeClr val="bg1"/>
                </a:solidFill>
              </a:rPr>
              <a:t>R </a:t>
            </a:r>
            <a:r>
              <a:rPr lang="zh-CN" altLang="en-US" sz="3600">
                <a:solidFill>
                  <a:schemeClr val="bg1"/>
                </a:solidFill>
              </a:rPr>
              <a:t>进制</a:t>
            </a:r>
          </a:p>
        </p:txBody>
      </p:sp>
      <p:sp>
        <p:nvSpPr>
          <p:cNvPr id="29" name="Rectangle 2"/>
          <p:cNvSpPr txBox="1">
            <a:spLocks noChangeArrowheads="1"/>
          </p:cNvSpPr>
          <p:nvPr/>
        </p:nvSpPr>
        <p:spPr>
          <a:xfrm>
            <a:off x="2413529" y="979381"/>
            <a:ext cx="469872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a:solidFill>
                  <a:srgbClr val="1F4E79"/>
                </a:solidFill>
                <a:latin typeface="微软雅黑" panose="020B0503020204020204" pitchFamily="34" charset="-122"/>
                <a:ea typeface="微软雅黑" panose="020B0503020204020204" pitchFamily="34" charset="-122"/>
                <a:cs typeface="+mn-cs"/>
              </a:rPr>
              <a:t>不同进位计数制间的转换</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33" name="文本框 32"/>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34" name="箭头: 五边形 33"/>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203582" y="1843279"/>
            <a:ext cx="4650632"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）十进制</a:t>
            </a:r>
            <a:r>
              <a:rPr lang="en-US" altLang="zh-CN" dirty="0"/>
              <a:t>-&gt;R</a:t>
            </a:r>
            <a:r>
              <a:rPr lang="zh-CN" altLang="en-US" dirty="0"/>
              <a:t>进制：整数部分</a:t>
            </a:r>
          </a:p>
        </p:txBody>
      </p:sp>
      <p:sp>
        <p:nvSpPr>
          <p:cNvPr id="3" name="文本框 2"/>
          <p:cNvSpPr txBox="1"/>
          <p:nvPr/>
        </p:nvSpPr>
        <p:spPr>
          <a:xfrm>
            <a:off x="892030" y="2457600"/>
            <a:ext cx="7288165" cy="2912745"/>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例题：将十进制数</a:t>
            </a:r>
            <a:r>
              <a:rPr lang="en-US" altLang="zh-CN" dirty="0"/>
              <a:t>68</a:t>
            </a:r>
            <a:r>
              <a:rPr lang="zh-CN" altLang="en-US" dirty="0"/>
              <a:t>转为二进制数</a:t>
            </a:r>
          </a:p>
          <a:p>
            <a:pPr marL="0" indent="0">
              <a:buNone/>
            </a:pPr>
            <a:endParaRPr lang="en-US" altLang="zh-CN" dirty="0"/>
          </a:p>
          <a:p>
            <a:endParaRPr lang="en-US" altLang="zh-CN" dirty="0"/>
          </a:p>
          <a:p>
            <a:endParaRPr lang="en-US" altLang="zh-CN" dirty="0"/>
          </a:p>
          <a:p>
            <a:endParaRPr lang="en-US" altLang="zh-CN" dirty="0"/>
          </a:p>
        </p:txBody>
      </p:sp>
      <p:pic>
        <p:nvPicPr>
          <p:cNvPr id="2" name="图片 1"/>
          <p:cNvPicPr>
            <a:picLocks noChangeAspect="1"/>
          </p:cNvPicPr>
          <p:nvPr/>
        </p:nvPicPr>
        <p:blipFill>
          <a:blip r:embed="rId3"/>
          <a:stretch>
            <a:fillRect/>
          </a:stretch>
        </p:blipFill>
        <p:spPr>
          <a:xfrm>
            <a:off x="2828148" y="3116381"/>
            <a:ext cx="6175631" cy="3239969"/>
          </a:xfrm>
          <a:prstGeom prst="rect">
            <a:avLst/>
          </a:prstGeom>
        </p:spPr>
      </p:pic>
      <p:sp>
        <p:nvSpPr>
          <p:cNvPr id="4" name="文本框 3"/>
          <p:cNvSpPr txBox="1"/>
          <p:nvPr/>
        </p:nvSpPr>
        <p:spPr>
          <a:xfrm>
            <a:off x="1212850" y="5654040"/>
            <a:ext cx="6537960" cy="368300"/>
          </a:xfrm>
          <a:prstGeom prst="rect">
            <a:avLst/>
          </a:prstGeom>
          <a:noFill/>
        </p:spPr>
        <p:txBody>
          <a:bodyPr wrap="square" rtlCol="0">
            <a:spAutoFit/>
          </a:bodyPr>
          <a:lstStyle/>
          <a:p>
            <a:r>
              <a:rPr lang="zh-CN" altLang="en-US" dirty="0"/>
              <a:t>所以</a:t>
            </a:r>
            <a:r>
              <a:rPr lang="en-US" altLang="zh-CN" dirty="0"/>
              <a:t>,(68)</a:t>
            </a:r>
            <a:r>
              <a:rPr lang="en-US" altLang="zh-CN" baseline="-25000" dirty="0"/>
              <a:t>10</a:t>
            </a:r>
            <a:r>
              <a:rPr lang="en-US" altLang="zh-CN" dirty="0"/>
              <a:t>=(1000100)</a:t>
            </a:r>
            <a:r>
              <a:rPr lang="en-US" altLang="zh-CN" baseline="-25000" dirty="0"/>
              <a:t>2</a:t>
            </a:r>
          </a:p>
        </p:txBody>
      </p:sp>
      <p:sp>
        <p:nvSpPr>
          <p:cNvPr id="5" name="灯片编号占位符 4"/>
          <p:cNvSpPr>
            <a:spLocks noGrp="1"/>
          </p:cNvSpPr>
          <p:nvPr>
            <p:ph type="sldNum" sz="quarter" idx="12"/>
          </p:nvPr>
        </p:nvSpPr>
        <p:spPr/>
        <p:txBody>
          <a:bodyPr/>
          <a:lstStyle/>
          <a:p>
            <a:fld id="{D4232AF6-F32E-4A0C-8AD1-E6399D6F9C23}" type="slidenum">
              <a:rPr lang="zh-CN" altLang="en-US" smtClean="0"/>
              <a:t>49</a:t>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29032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0.1 </a:t>
            </a:r>
            <a:r>
              <a:rPr lang="zh-CN" altLang="en-US" dirty="0"/>
              <a:t>参考书目</a:t>
            </a:r>
          </a:p>
        </p:txBody>
      </p:sp>
      <p:sp>
        <p:nvSpPr>
          <p:cNvPr id="51" name="文本框 50"/>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47" name="文本框 46"/>
          <p:cNvSpPr txBox="1"/>
          <p:nvPr/>
        </p:nvSpPr>
        <p:spPr>
          <a:xfrm>
            <a:off x="3716802" y="905617"/>
            <a:ext cx="1826142"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参考书目</a:t>
            </a:r>
          </a:p>
        </p:txBody>
      </p:sp>
      <p:sp>
        <p:nvSpPr>
          <p:cNvPr id="48" name="矩形 47"/>
          <p:cNvSpPr/>
          <p:nvPr/>
        </p:nvSpPr>
        <p:spPr>
          <a:xfrm>
            <a:off x="3877536" y="2107626"/>
            <a:ext cx="5128148" cy="853567"/>
          </a:xfrm>
          <a:prstGeom prst="rect">
            <a:avLst/>
          </a:prstGeom>
        </p:spPr>
        <p:txBody>
          <a:bodyPr wrap="square">
            <a:spAutoFit/>
          </a:bodyPr>
          <a:lstStyle/>
          <a:p>
            <a:pPr marL="285750" indent="-285750">
              <a:lnSpc>
                <a:spcPct val="13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程序设计</a:t>
            </a:r>
            <a:r>
              <a:rPr lang="en-US" altLang="zh-CN" sz="2000" dirty="0">
                <a:latin typeface="微软雅黑" panose="020B0503020204020204" pitchFamily="34" charset="-122"/>
                <a:ea typeface="微软雅黑" panose="020B0503020204020204" pitchFamily="34" charset="-122"/>
              </a:rPr>
              <a:t>》</a:t>
            </a:r>
          </a:p>
          <a:p>
            <a:pPr>
              <a:lnSpc>
                <a:spcPct val="13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清华大学出版社 谭浩强等</a:t>
            </a:r>
          </a:p>
        </p:txBody>
      </p:sp>
      <p:sp>
        <p:nvSpPr>
          <p:cNvPr id="52" name="文本框 51"/>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课程安培</a:t>
            </a:r>
          </a:p>
        </p:txBody>
      </p:sp>
      <p:sp>
        <p:nvSpPr>
          <p:cNvPr id="2" name="灯片编号占位符 1"/>
          <p:cNvSpPr>
            <a:spLocks noGrp="1"/>
          </p:cNvSpPr>
          <p:nvPr>
            <p:ph type="sldNum" sz="quarter" idx="12"/>
          </p:nvPr>
        </p:nvSpPr>
        <p:spPr/>
        <p:txBody>
          <a:bodyPr/>
          <a:lstStyle/>
          <a:p>
            <a:fld id="{FDEBF119-12CC-4A19-A29F-D0422DAC2E01}" type="slidenum">
              <a:rPr lang="zh-CN" altLang="en-US" smtClean="0"/>
              <a:t>5</a:t>
            </a:fld>
            <a:endParaRPr lang="zh-CN" altLang="en-US"/>
          </a:p>
        </p:txBody>
      </p:sp>
      <p:sp>
        <p:nvSpPr>
          <p:cNvPr id="20" name="矩形 19"/>
          <p:cNvSpPr/>
          <p:nvPr/>
        </p:nvSpPr>
        <p:spPr>
          <a:xfrm>
            <a:off x="3877536" y="3240595"/>
            <a:ext cx="5128148" cy="2053896"/>
          </a:xfrm>
          <a:prstGeom prst="rect">
            <a:avLst/>
          </a:prstGeom>
        </p:spPr>
        <p:txBody>
          <a:bodyPr wrap="square">
            <a:spAutoFit/>
          </a:bodyPr>
          <a:lstStyle/>
          <a:p>
            <a:pPr marL="285750" indent="-285750">
              <a:lnSpc>
                <a:spcPct val="130000"/>
              </a:lnSpc>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共</a:t>
            </a:r>
            <a:r>
              <a:rPr lang="en-US" altLang="zh-CN" sz="2000" dirty="0">
                <a:latin typeface="微软雅黑" panose="020B0503020204020204" pitchFamily="34" charset="-122"/>
                <a:ea typeface="微软雅黑" panose="020B0503020204020204" pitchFamily="34" charset="-122"/>
              </a:rPr>
              <a:t>14</a:t>
            </a:r>
            <a:r>
              <a:rPr lang="zh-CN" altLang="en-US" sz="2000" dirty="0">
                <a:latin typeface="微软雅黑" panose="020B0503020204020204" pitchFamily="34" charset="-122"/>
                <a:ea typeface="微软雅黑" panose="020B0503020204020204" pitchFamily="34" charset="-122"/>
              </a:rPr>
              <a:t>章</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1-2</a:t>
            </a:r>
            <a:r>
              <a:rPr lang="zh-CN" altLang="en-US" sz="2000" dirty="0">
                <a:latin typeface="微软雅黑" panose="020B0503020204020204" pitchFamily="34" charset="-122"/>
                <a:ea typeface="微软雅黑" panose="020B0503020204020204" pitchFamily="34" charset="-122"/>
              </a:rPr>
              <a:t>章：基本知识</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3-7</a:t>
            </a:r>
            <a:r>
              <a:rPr lang="zh-CN" altLang="en-US" sz="2000" dirty="0">
                <a:latin typeface="微软雅黑" panose="020B0503020204020204" pitchFamily="34" charset="-122"/>
                <a:ea typeface="微软雅黑" panose="020B0503020204020204" pitchFamily="34" charset="-122"/>
              </a:rPr>
              <a:t>章：关于过程的程序设计</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8-10</a:t>
            </a:r>
            <a:r>
              <a:rPr lang="zh-CN" altLang="en-US" sz="2000" dirty="0">
                <a:latin typeface="微软雅黑" panose="020B0503020204020204" pitchFamily="34" charset="-122"/>
                <a:ea typeface="微软雅黑" panose="020B0503020204020204" pitchFamily="34" charset="-122"/>
              </a:rPr>
              <a:t>章：基于对象程序设计</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11-14</a:t>
            </a:r>
            <a:r>
              <a:rPr lang="zh-CN" altLang="en-US" sz="2000" dirty="0">
                <a:latin typeface="微软雅黑" panose="020B0503020204020204" pitchFamily="34" charset="-122"/>
                <a:ea typeface="微软雅黑" panose="020B0503020204020204" pitchFamily="34" charset="-122"/>
              </a:rPr>
              <a:t>章：面向对象程序设计</a:t>
            </a:r>
          </a:p>
        </p:txBody>
      </p:sp>
      <p:pic>
        <p:nvPicPr>
          <p:cNvPr id="5" name="图片 4"/>
          <p:cNvPicPr>
            <a:picLocks noChangeAspect="1"/>
          </p:cNvPicPr>
          <p:nvPr/>
        </p:nvPicPr>
        <p:blipFill>
          <a:blip r:embed="rId3"/>
          <a:stretch>
            <a:fillRect/>
          </a:stretch>
        </p:blipFill>
        <p:spPr>
          <a:xfrm>
            <a:off x="370243" y="1772299"/>
            <a:ext cx="3212076" cy="420822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a:solidFill>
                  <a:schemeClr val="bg1"/>
                </a:solidFill>
              </a:rPr>
              <a:t>不同进位计数制间的转换</a:t>
            </a:r>
            <a:br>
              <a:rPr lang="zh-CN" altLang="en-US" sz="3600">
                <a:solidFill>
                  <a:schemeClr val="bg1"/>
                </a:solidFill>
              </a:rPr>
            </a:br>
            <a:r>
              <a:rPr lang="zh-CN" altLang="en-US" sz="3600">
                <a:solidFill>
                  <a:schemeClr val="bg1"/>
                </a:solidFill>
              </a:rPr>
              <a:t>                </a:t>
            </a:r>
            <a:r>
              <a:rPr lang="en-US" altLang="zh-CN" sz="3600">
                <a:solidFill>
                  <a:schemeClr val="bg1"/>
                </a:solidFill>
              </a:rPr>
              <a:t>——</a:t>
            </a:r>
            <a:r>
              <a:rPr lang="zh-CN" altLang="en-US" sz="3600">
                <a:solidFill>
                  <a:schemeClr val="bg1"/>
                </a:solidFill>
              </a:rPr>
              <a:t>十进制→ </a:t>
            </a:r>
            <a:r>
              <a:rPr lang="en-US" altLang="zh-CN" sz="3600">
                <a:solidFill>
                  <a:schemeClr val="bg1"/>
                </a:solidFill>
              </a:rPr>
              <a:t>R </a:t>
            </a:r>
            <a:r>
              <a:rPr lang="zh-CN" altLang="en-US" sz="3600">
                <a:solidFill>
                  <a:schemeClr val="bg1"/>
                </a:solidFill>
              </a:rPr>
              <a:t>进制</a:t>
            </a:r>
          </a:p>
        </p:txBody>
      </p:sp>
      <p:sp>
        <p:nvSpPr>
          <p:cNvPr id="29" name="Rectangle 2"/>
          <p:cNvSpPr txBox="1">
            <a:spLocks noChangeArrowheads="1"/>
          </p:cNvSpPr>
          <p:nvPr/>
        </p:nvSpPr>
        <p:spPr>
          <a:xfrm>
            <a:off x="2413529" y="979381"/>
            <a:ext cx="469872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a:solidFill>
                  <a:srgbClr val="1F4E79"/>
                </a:solidFill>
                <a:latin typeface="微软雅黑" panose="020B0503020204020204" pitchFamily="34" charset="-122"/>
                <a:ea typeface="微软雅黑" panose="020B0503020204020204" pitchFamily="34" charset="-122"/>
                <a:cs typeface="+mn-cs"/>
              </a:rPr>
              <a:t>不同进位计数制间的转换</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33" name="文本框 32"/>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34" name="箭头: 五边形 33"/>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203582" y="1843279"/>
            <a:ext cx="4650632"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）十进制</a:t>
            </a:r>
            <a:r>
              <a:rPr lang="en-US" altLang="zh-CN" dirty="0"/>
              <a:t>-&gt;R</a:t>
            </a:r>
            <a:r>
              <a:rPr lang="zh-CN" altLang="en-US" dirty="0"/>
              <a:t>进制：整数部分</a:t>
            </a:r>
          </a:p>
        </p:txBody>
      </p:sp>
      <p:sp>
        <p:nvSpPr>
          <p:cNvPr id="3" name="文本框 2"/>
          <p:cNvSpPr txBox="1"/>
          <p:nvPr/>
        </p:nvSpPr>
        <p:spPr>
          <a:xfrm>
            <a:off x="916160" y="2614445"/>
            <a:ext cx="7288165" cy="4092575"/>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练习题：请将以下十进制数值转换为</a:t>
            </a:r>
            <a:r>
              <a:rPr lang="en-US" altLang="zh-CN" dirty="0"/>
              <a:t>2</a:t>
            </a:r>
            <a:r>
              <a:rPr lang="zh-CN" altLang="en-US" dirty="0"/>
              <a:t>进制数</a:t>
            </a:r>
          </a:p>
          <a:p>
            <a:pPr marL="0" indent="0">
              <a:buNone/>
            </a:pPr>
            <a:r>
              <a:rPr lang="en-US" altLang="zh-CN" dirty="0"/>
              <a:t>(1)2</a:t>
            </a:r>
          </a:p>
          <a:p>
            <a:pPr marL="0" indent="0">
              <a:buNone/>
            </a:pPr>
            <a:r>
              <a:rPr lang="en-US" altLang="zh-CN" dirty="0"/>
              <a:t>(2)9</a:t>
            </a:r>
          </a:p>
          <a:p>
            <a:pPr marL="0" indent="0">
              <a:buNone/>
            </a:pPr>
            <a:r>
              <a:rPr lang="en-US" altLang="zh-CN" dirty="0">
                <a:highlight>
                  <a:srgbClr val="FFFF00"/>
                </a:highlight>
              </a:rPr>
              <a:t>(3)93</a:t>
            </a:r>
          </a:p>
          <a:p>
            <a:pPr marL="0" indent="0">
              <a:buNone/>
            </a:pPr>
            <a:endParaRPr lang="en-US" altLang="zh-CN" dirty="0"/>
          </a:p>
          <a:p>
            <a:endParaRPr lang="en-US" altLang="zh-CN" dirty="0"/>
          </a:p>
          <a:p>
            <a:endParaRPr lang="en-US" altLang="zh-CN" dirty="0"/>
          </a:p>
        </p:txBody>
      </p:sp>
      <p:sp>
        <p:nvSpPr>
          <p:cNvPr id="2" name="矩形 1"/>
          <p:cNvSpPr/>
          <p:nvPr/>
        </p:nvSpPr>
        <p:spPr>
          <a:xfrm>
            <a:off x="4468494" y="3155950"/>
            <a:ext cx="3551555" cy="21008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l"/>
            <a:r>
              <a:rPr lang="en-US" altLang="zh-CN" sz="2400" dirty="0"/>
              <a:t>answer</a:t>
            </a:r>
            <a:r>
              <a:rPr lang="zh-CN" altLang="en-US" sz="2400" dirty="0"/>
              <a:t>：</a:t>
            </a:r>
          </a:p>
          <a:p>
            <a:pPr algn="l"/>
            <a:r>
              <a:rPr lang="en-US" altLang="zh-CN" sz="2400" dirty="0"/>
              <a:t>(1)(10)</a:t>
            </a:r>
            <a:r>
              <a:rPr lang="en-US" altLang="zh-CN" sz="2400" baseline="-25000" dirty="0"/>
              <a:t>2</a:t>
            </a:r>
            <a:endParaRPr lang="en-US" altLang="zh-CN" sz="2400" dirty="0"/>
          </a:p>
          <a:p>
            <a:pPr algn="l"/>
            <a:r>
              <a:rPr lang="en-US" altLang="zh-CN" sz="2400" dirty="0"/>
              <a:t>(2)(1001)</a:t>
            </a:r>
            <a:r>
              <a:rPr lang="en-US" altLang="zh-CN" sz="2400" baseline="-25000" dirty="0"/>
              <a:t>2</a:t>
            </a:r>
          </a:p>
          <a:p>
            <a:pPr algn="l"/>
            <a:r>
              <a:rPr lang="en-US" altLang="zh-CN" sz="2400" dirty="0"/>
              <a:t>(</a:t>
            </a:r>
            <a:r>
              <a:rPr lang="en-US" altLang="zh-CN" sz="2400" dirty="0">
                <a:highlight>
                  <a:srgbClr val="FFFF00"/>
                </a:highlight>
              </a:rPr>
              <a:t>3)(1011101)</a:t>
            </a:r>
            <a:r>
              <a:rPr lang="en-US" altLang="zh-CN" sz="2400" baseline="-25000" dirty="0">
                <a:highlight>
                  <a:srgbClr val="FFFF00"/>
                </a:highlight>
              </a:rPr>
              <a:t>2</a:t>
            </a:r>
          </a:p>
          <a:p>
            <a:pPr algn="l"/>
            <a:endParaRPr lang="en-US" altLang="zh-CN" sz="2400" baseline="-25000" dirty="0"/>
          </a:p>
        </p:txBody>
      </p:sp>
      <p:sp>
        <p:nvSpPr>
          <p:cNvPr id="4" name="灯片编号占位符 3"/>
          <p:cNvSpPr>
            <a:spLocks noGrp="1"/>
          </p:cNvSpPr>
          <p:nvPr>
            <p:ph type="sldNum" sz="quarter" idx="12"/>
          </p:nvPr>
        </p:nvSpPr>
        <p:spPr/>
        <p:txBody>
          <a:bodyPr/>
          <a:lstStyle/>
          <a:p>
            <a:fld id="{D4232AF6-F32E-4A0C-8AD1-E6399D6F9C23}" type="slidenum">
              <a:rPr lang="zh-CN" altLang="en-US" smtClean="0"/>
              <a:t>50</a:t>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a:solidFill>
                  <a:schemeClr val="bg1"/>
                </a:solidFill>
              </a:rPr>
              <a:t>不同进位计数制间的转换</a:t>
            </a:r>
            <a:br>
              <a:rPr lang="zh-CN" altLang="en-US" sz="3600">
                <a:solidFill>
                  <a:schemeClr val="bg1"/>
                </a:solidFill>
              </a:rPr>
            </a:br>
            <a:r>
              <a:rPr lang="zh-CN" altLang="en-US" sz="3600">
                <a:solidFill>
                  <a:schemeClr val="bg1"/>
                </a:solidFill>
              </a:rPr>
              <a:t>                </a:t>
            </a:r>
            <a:r>
              <a:rPr lang="en-US" altLang="zh-CN" sz="3600">
                <a:solidFill>
                  <a:schemeClr val="bg1"/>
                </a:solidFill>
              </a:rPr>
              <a:t>——</a:t>
            </a:r>
            <a:r>
              <a:rPr lang="zh-CN" altLang="en-US" sz="3600">
                <a:solidFill>
                  <a:schemeClr val="bg1"/>
                </a:solidFill>
              </a:rPr>
              <a:t>十进制→ </a:t>
            </a:r>
            <a:r>
              <a:rPr lang="en-US" altLang="zh-CN" sz="3600">
                <a:solidFill>
                  <a:schemeClr val="bg1"/>
                </a:solidFill>
              </a:rPr>
              <a:t>R </a:t>
            </a:r>
            <a:r>
              <a:rPr lang="zh-CN" altLang="en-US" sz="3600">
                <a:solidFill>
                  <a:schemeClr val="bg1"/>
                </a:solidFill>
              </a:rPr>
              <a:t>进制</a:t>
            </a:r>
          </a:p>
        </p:txBody>
      </p:sp>
      <p:sp>
        <p:nvSpPr>
          <p:cNvPr id="29" name="Rectangle 2"/>
          <p:cNvSpPr txBox="1">
            <a:spLocks noChangeArrowheads="1"/>
          </p:cNvSpPr>
          <p:nvPr/>
        </p:nvSpPr>
        <p:spPr>
          <a:xfrm>
            <a:off x="2413529" y="979381"/>
            <a:ext cx="469872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a:solidFill>
                  <a:srgbClr val="1F4E79"/>
                </a:solidFill>
                <a:latin typeface="微软雅黑" panose="020B0503020204020204" pitchFamily="34" charset="-122"/>
                <a:ea typeface="微软雅黑" panose="020B0503020204020204" pitchFamily="34" charset="-122"/>
                <a:cs typeface="+mn-cs"/>
              </a:rPr>
              <a:t>不同进位计数制间的转换</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33" name="文本框 32"/>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34" name="箭头: 五边形 33"/>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203583" y="1843279"/>
            <a:ext cx="4650633"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）十进制</a:t>
            </a:r>
            <a:r>
              <a:rPr lang="en-US" altLang="zh-CN" dirty="0"/>
              <a:t>-&gt;R</a:t>
            </a:r>
            <a:r>
              <a:rPr lang="zh-CN" altLang="en-US" dirty="0"/>
              <a:t>进制：小数部分</a:t>
            </a:r>
          </a:p>
        </p:txBody>
      </p:sp>
      <p:sp>
        <p:nvSpPr>
          <p:cNvPr id="3" name="文本框 2"/>
          <p:cNvSpPr txBox="1"/>
          <p:nvPr/>
        </p:nvSpPr>
        <p:spPr>
          <a:xfrm>
            <a:off x="916305" y="2614295"/>
            <a:ext cx="7713980" cy="3836035"/>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highlight>
                  <a:srgbClr val="FFFF00"/>
                </a:highlight>
              </a:rPr>
              <a:t>“乘</a:t>
            </a:r>
            <a:r>
              <a:rPr lang="en-US" altLang="zh-CN" dirty="0">
                <a:highlight>
                  <a:srgbClr val="FFFF00"/>
                </a:highlight>
              </a:rPr>
              <a:t>R</a:t>
            </a:r>
            <a:r>
              <a:rPr lang="zh-CN" altLang="en-US" dirty="0">
                <a:highlight>
                  <a:srgbClr val="FFFF00"/>
                </a:highlight>
              </a:rPr>
              <a:t>取整”法</a:t>
            </a:r>
            <a:endParaRPr lang="en-US" altLang="zh-CN" dirty="0">
              <a:highlight>
                <a:srgbClr val="FFFF00"/>
              </a:highlight>
            </a:endParaRPr>
          </a:p>
          <a:p>
            <a:r>
              <a:rPr lang="zh-CN" altLang="en-US" dirty="0"/>
              <a:t>原理：可将某十进制小数用</a:t>
            </a:r>
            <a:r>
              <a:rPr lang="en-US" altLang="zh-CN" dirty="0"/>
              <a:t>R</a:t>
            </a:r>
            <a:r>
              <a:rPr lang="zh-CN" altLang="en-US" dirty="0"/>
              <a:t>进制数表示：</a:t>
            </a:r>
          </a:p>
          <a:p>
            <a:pPr marL="0" indent="0">
              <a:buNone/>
            </a:pPr>
            <a:r>
              <a:rPr lang="zh-CN" altLang="en-US" dirty="0"/>
              <a:t>等式两边乘以</a:t>
            </a:r>
            <a:r>
              <a:rPr lang="en-US" altLang="zh-CN" dirty="0"/>
              <a:t>R</a:t>
            </a:r>
            <a:r>
              <a:rPr lang="zh-CN" altLang="en-US" dirty="0"/>
              <a:t>得到</a:t>
            </a:r>
          </a:p>
          <a:p>
            <a:pPr marL="0" indent="0">
              <a:buNone/>
            </a:pPr>
            <a:r>
              <a:rPr lang="en-US" altLang="zh-CN" dirty="0"/>
              <a:t>X</a:t>
            </a:r>
            <a:r>
              <a:rPr lang="en-US" altLang="zh-CN" baseline="-25000" dirty="0"/>
              <a:t>-1</a:t>
            </a:r>
            <a:r>
              <a:rPr lang="zh-CN" altLang="en-US" dirty="0"/>
              <a:t>是整数部分，即</a:t>
            </a:r>
            <a:r>
              <a:rPr lang="en-US" altLang="zh-CN" dirty="0"/>
              <a:t>R</a:t>
            </a:r>
            <a:r>
              <a:rPr lang="zh-CN" altLang="en-US" dirty="0"/>
              <a:t>进制小数点后第一位，</a:t>
            </a:r>
            <a:r>
              <a:rPr lang="en-US" altLang="zh-CN" dirty="0"/>
              <a:t>F</a:t>
            </a:r>
            <a:r>
              <a:rPr lang="en-US" altLang="zh-CN" baseline="-25000" dirty="0"/>
              <a:t>1</a:t>
            </a:r>
            <a:r>
              <a:rPr lang="zh-CN" altLang="en-US" dirty="0"/>
              <a:t>是小数部分，小数部分再乘以</a:t>
            </a:r>
            <a:r>
              <a:rPr lang="en-US" altLang="zh-CN" dirty="0"/>
              <a:t>R</a:t>
            </a:r>
            <a:r>
              <a:rPr lang="zh-CN" altLang="en-US" dirty="0"/>
              <a:t>：</a:t>
            </a:r>
          </a:p>
          <a:p>
            <a:pPr marL="0" indent="0">
              <a:buNone/>
            </a:pPr>
            <a:r>
              <a:rPr lang="en-US" altLang="zh-CN" dirty="0"/>
              <a:t>X-2</a:t>
            </a:r>
            <a:r>
              <a:rPr lang="zh-CN" altLang="en-US" dirty="0"/>
              <a:t>是整数部分，即</a:t>
            </a:r>
            <a:r>
              <a:rPr lang="en-US" altLang="zh-CN" dirty="0"/>
              <a:t>R</a:t>
            </a:r>
            <a:r>
              <a:rPr lang="zh-CN" altLang="en-US" dirty="0"/>
              <a:t>进制小数点后第二位。依次乘下去，直到小数部分为</a:t>
            </a:r>
            <a:r>
              <a:rPr lang="en-US" altLang="zh-CN" dirty="0"/>
              <a:t>0</a:t>
            </a:r>
            <a:r>
              <a:rPr lang="zh-CN" altLang="en-US" dirty="0"/>
              <a:t>或达到所要求的精度为止（小数部分可能永不为</a:t>
            </a:r>
            <a:r>
              <a:rPr lang="en-US" altLang="zh-CN" dirty="0"/>
              <a:t>0</a:t>
            </a:r>
            <a:r>
              <a:rPr lang="zh-CN" altLang="en-US" dirty="0"/>
              <a:t>）。</a:t>
            </a:r>
          </a:p>
        </p:txBody>
      </p:sp>
      <p:graphicFrame>
        <p:nvGraphicFramePr>
          <p:cNvPr id="2" name="对象 1">
            <a:hlinkClick r:id="" action="ppaction://ole?verb=0"/>
          </p:cNvPr>
          <p:cNvGraphicFramePr>
            <a:graphicFrameLocks noChangeAspect="1"/>
          </p:cNvGraphicFramePr>
          <p:nvPr/>
        </p:nvGraphicFramePr>
        <p:xfrm>
          <a:off x="5908675" y="3314700"/>
          <a:ext cx="2487930" cy="488315"/>
        </p:xfrm>
        <a:graphic>
          <a:graphicData uri="http://schemas.openxmlformats.org/presentationml/2006/ole">
            <mc:AlternateContent xmlns:mc="http://schemas.openxmlformats.org/markup-compatibility/2006">
              <mc:Choice xmlns:v="urn:schemas-microsoft-com:vml" Requires="v">
                <p:oleObj spid="_x0000_s1174" r:id="rId4" imgW="2005965" imgH="393700" progId="Equation.KSEE3">
                  <p:embed/>
                </p:oleObj>
              </mc:Choice>
              <mc:Fallback>
                <p:oleObj r:id="rId4" imgW="2005965" imgH="393700" progId="Equation.KSEE3">
                  <p:embed/>
                  <p:pic>
                    <p:nvPicPr>
                      <p:cNvPr id="0" name="图片 1024"/>
                      <p:cNvPicPr/>
                      <p:nvPr/>
                    </p:nvPicPr>
                    <p:blipFill>
                      <a:blip r:embed="rId5"/>
                      <a:stretch>
                        <a:fillRect/>
                      </a:stretch>
                    </p:blipFill>
                    <p:spPr>
                      <a:xfrm>
                        <a:off x="5908675" y="3314700"/>
                        <a:ext cx="2487930" cy="488315"/>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3300095" y="3895725"/>
          <a:ext cx="3744595" cy="500380"/>
        </p:xfrm>
        <a:graphic>
          <a:graphicData uri="http://schemas.openxmlformats.org/presentationml/2006/ole">
            <mc:AlternateContent xmlns:mc="http://schemas.openxmlformats.org/markup-compatibility/2006">
              <mc:Choice xmlns:v="urn:schemas-microsoft-com:vml" Requires="v">
                <p:oleObj spid="_x0000_s1175" r:id="rId6" imgW="2946400" imgH="393700" progId="Equation.KSEE3">
                  <p:embed/>
                </p:oleObj>
              </mc:Choice>
              <mc:Fallback>
                <p:oleObj r:id="rId6" imgW="2946400" imgH="393700" progId="Equation.KSEE3">
                  <p:embed/>
                  <p:pic>
                    <p:nvPicPr>
                      <p:cNvPr id="0" name="图片 1025"/>
                      <p:cNvPicPr/>
                      <p:nvPr/>
                    </p:nvPicPr>
                    <p:blipFill>
                      <a:blip r:embed="rId7"/>
                      <a:stretch>
                        <a:fillRect/>
                      </a:stretch>
                    </p:blipFill>
                    <p:spPr>
                      <a:xfrm>
                        <a:off x="3300095" y="3895725"/>
                        <a:ext cx="3744595" cy="500380"/>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2301875" y="4928870"/>
          <a:ext cx="3874135" cy="500380"/>
        </p:xfrm>
        <a:graphic>
          <a:graphicData uri="http://schemas.openxmlformats.org/presentationml/2006/ole">
            <mc:AlternateContent xmlns:mc="http://schemas.openxmlformats.org/markup-compatibility/2006">
              <mc:Choice xmlns:v="urn:schemas-microsoft-com:vml" Requires="v">
                <p:oleObj spid="_x0000_s1176" r:id="rId8" imgW="3048000" imgH="393700" progId="Equation.KSEE3">
                  <p:embed/>
                </p:oleObj>
              </mc:Choice>
              <mc:Fallback>
                <p:oleObj r:id="rId8" imgW="3048000" imgH="393700" progId="Equation.KSEE3">
                  <p:embed/>
                  <p:pic>
                    <p:nvPicPr>
                      <p:cNvPr id="0" name="图片 1025"/>
                      <p:cNvPicPr/>
                      <p:nvPr/>
                    </p:nvPicPr>
                    <p:blipFill>
                      <a:blip r:embed="rId9"/>
                      <a:stretch>
                        <a:fillRect/>
                      </a:stretch>
                    </p:blipFill>
                    <p:spPr>
                      <a:xfrm>
                        <a:off x="2301875" y="4928870"/>
                        <a:ext cx="3874135" cy="500380"/>
                      </a:xfrm>
                      <a:prstGeom prst="rect">
                        <a:avLst/>
                      </a:prstGeom>
                    </p:spPr>
                  </p:pic>
                </p:oleObj>
              </mc:Fallback>
            </mc:AlternateContent>
          </a:graphicData>
        </a:graphic>
      </p:graphicFrame>
      <p:sp>
        <p:nvSpPr>
          <p:cNvPr id="7" name="灯片编号占位符 6"/>
          <p:cNvSpPr>
            <a:spLocks noGrp="1"/>
          </p:cNvSpPr>
          <p:nvPr>
            <p:ph type="sldNum" sz="quarter" idx="12"/>
          </p:nvPr>
        </p:nvSpPr>
        <p:spPr/>
        <p:txBody>
          <a:bodyPr/>
          <a:lstStyle/>
          <a:p>
            <a:fld id="{D4232AF6-F32E-4A0C-8AD1-E6399D6F9C23}" type="slidenum">
              <a:rPr lang="zh-CN" altLang="en-US" smtClean="0"/>
              <a:t>51</a:t>
            </a:fld>
            <a:endParaRPr lang="zh-CN" altLang="en-US"/>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a:solidFill>
                  <a:schemeClr val="bg1"/>
                </a:solidFill>
              </a:rPr>
              <a:t>不同进位计数制间的转换</a:t>
            </a:r>
            <a:br>
              <a:rPr lang="zh-CN" altLang="en-US" sz="3600">
                <a:solidFill>
                  <a:schemeClr val="bg1"/>
                </a:solidFill>
              </a:rPr>
            </a:br>
            <a:r>
              <a:rPr lang="zh-CN" altLang="en-US" sz="3600">
                <a:solidFill>
                  <a:schemeClr val="bg1"/>
                </a:solidFill>
              </a:rPr>
              <a:t>                </a:t>
            </a:r>
            <a:r>
              <a:rPr lang="en-US" altLang="zh-CN" sz="3600">
                <a:solidFill>
                  <a:schemeClr val="bg1"/>
                </a:solidFill>
              </a:rPr>
              <a:t>——</a:t>
            </a:r>
            <a:r>
              <a:rPr lang="zh-CN" altLang="en-US" sz="3600">
                <a:solidFill>
                  <a:schemeClr val="bg1"/>
                </a:solidFill>
              </a:rPr>
              <a:t>十进制→ </a:t>
            </a:r>
            <a:r>
              <a:rPr lang="en-US" altLang="zh-CN" sz="3600">
                <a:solidFill>
                  <a:schemeClr val="bg1"/>
                </a:solidFill>
              </a:rPr>
              <a:t>R </a:t>
            </a:r>
            <a:r>
              <a:rPr lang="zh-CN" altLang="en-US" sz="3600">
                <a:solidFill>
                  <a:schemeClr val="bg1"/>
                </a:solidFill>
              </a:rPr>
              <a:t>进制</a:t>
            </a:r>
          </a:p>
        </p:txBody>
      </p:sp>
      <p:sp>
        <p:nvSpPr>
          <p:cNvPr id="29" name="Rectangle 2"/>
          <p:cNvSpPr txBox="1">
            <a:spLocks noChangeArrowheads="1"/>
          </p:cNvSpPr>
          <p:nvPr/>
        </p:nvSpPr>
        <p:spPr>
          <a:xfrm>
            <a:off x="2413529" y="979381"/>
            <a:ext cx="469872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a:solidFill>
                  <a:srgbClr val="1F4E79"/>
                </a:solidFill>
                <a:latin typeface="微软雅黑" panose="020B0503020204020204" pitchFamily="34" charset="-122"/>
                <a:ea typeface="微软雅黑" panose="020B0503020204020204" pitchFamily="34" charset="-122"/>
                <a:cs typeface="+mn-cs"/>
              </a:rPr>
              <a:t>不同进位计数制间的转换</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33" name="文本框 32"/>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34" name="箭头: 五边形 33"/>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203582" y="1843279"/>
            <a:ext cx="4650633"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）十进制</a:t>
            </a:r>
            <a:r>
              <a:rPr lang="en-US" altLang="zh-CN" dirty="0"/>
              <a:t>-&gt;R</a:t>
            </a:r>
            <a:r>
              <a:rPr lang="zh-CN" altLang="en-US" dirty="0"/>
              <a:t>进制：小数部分</a:t>
            </a:r>
          </a:p>
        </p:txBody>
      </p:sp>
      <p:sp>
        <p:nvSpPr>
          <p:cNvPr id="3" name="文本框 2"/>
          <p:cNvSpPr txBox="1"/>
          <p:nvPr/>
        </p:nvSpPr>
        <p:spPr>
          <a:xfrm>
            <a:off x="916160" y="2614445"/>
            <a:ext cx="7288165" cy="2269339"/>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例题：将</a:t>
            </a:r>
            <a:r>
              <a:rPr lang="en-US" altLang="zh-CN" dirty="0"/>
              <a:t>0.3125</a:t>
            </a:r>
            <a:r>
              <a:rPr lang="en-US" altLang="zh-CN" baseline="-25000" dirty="0"/>
              <a:t>10</a:t>
            </a:r>
            <a:r>
              <a:rPr lang="zh-CN" altLang="en-US" dirty="0"/>
              <a:t>转换成二进制数</a:t>
            </a:r>
            <a:endParaRPr lang="en-US" altLang="zh-CN" dirty="0"/>
          </a:p>
          <a:p>
            <a:pPr marL="0" indent="0">
              <a:buNone/>
            </a:pPr>
            <a:endParaRPr lang="en-US" altLang="zh-CN" dirty="0"/>
          </a:p>
          <a:p>
            <a:endParaRPr lang="en-US" altLang="zh-CN" dirty="0"/>
          </a:p>
          <a:p>
            <a:pPr marL="0" indent="0">
              <a:buNone/>
            </a:pPr>
            <a:endParaRPr lang="zh-CN" altLang="en-US" dirty="0"/>
          </a:p>
        </p:txBody>
      </p:sp>
      <p:pic>
        <p:nvPicPr>
          <p:cNvPr id="2" name="图片 1"/>
          <p:cNvPicPr>
            <a:picLocks noChangeAspect="1"/>
          </p:cNvPicPr>
          <p:nvPr/>
        </p:nvPicPr>
        <p:blipFill>
          <a:blip r:embed="rId3"/>
          <a:stretch>
            <a:fillRect/>
          </a:stretch>
        </p:blipFill>
        <p:spPr>
          <a:xfrm>
            <a:off x="4560242" y="3222600"/>
            <a:ext cx="4094204" cy="2957974"/>
          </a:xfrm>
          <a:prstGeom prst="rect">
            <a:avLst/>
          </a:prstGeom>
        </p:spPr>
      </p:pic>
      <p:sp>
        <p:nvSpPr>
          <p:cNvPr id="4" name="灯片编号占位符 3"/>
          <p:cNvSpPr>
            <a:spLocks noGrp="1"/>
          </p:cNvSpPr>
          <p:nvPr>
            <p:ph type="sldNum" sz="quarter" idx="12"/>
          </p:nvPr>
        </p:nvSpPr>
        <p:spPr/>
        <p:txBody>
          <a:bodyPr/>
          <a:lstStyle/>
          <a:p>
            <a:fld id="{D4232AF6-F32E-4A0C-8AD1-E6399D6F9C23}" type="slidenum">
              <a:rPr lang="zh-CN" altLang="en-US" smtClean="0"/>
              <a:t>52</a:t>
            </a:fld>
            <a:endParaRPr lang="zh-CN" altLang="en-US"/>
          </a:p>
        </p:txBody>
      </p:sp>
      <p:sp>
        <p:nvSpPr>
          <p:cNvPr id="16" name="文本框 15">
            <a:extLst>
              <a:ext uri="{FF2B5EF4-FFF2-40B4-BE49-F238E27FC236}">
                <a16:creationId xmlns:a16="http://schemas.microsoft.com/office/drawing/2014/main" id="{D57B5723-7DE8-437E-9499-952B34D51225}"/>
              </a:ext>
            </a:extLst>
          </p:cNvPr>
          <p:cNvSpPr txBox="1"/>
          <p:nvPr/>
        </p:nvSpPr>
        <p:spPr>
          <a:xfrm>
            <a:off x="1038225" y="5807541"/>
            <a:ext cx="4629150" cy="4001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所以</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,(0.3125)</a:t>
            </a:r>
            <a:r>
              <a:rPr kumimoji="0" lang="en-US" altLang="zh-CN" sz="2000" b="0" i="0" u="none" strike="noStrike" kern="120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rPr>
              <a:t>10</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=(0.0101)</a:t>
            </a:r>
            <a:r>
              <a:rPr kumimoji="0" lang="en-US" altLang="zh-CN" sz="2000" b="0" i="0" u="none" strike="noStrike" kern="120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rPr>
              <a:t>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a:solidFill>
                  <a:schemeClr val="bg1"/>
                </a:solidFill>
              </a:rPr>
              <a:t>不同进位计数制间的转换</a:t>
            </a:r>
            <a:br>
              <a:rPr lang="zh-CN" altLang="en-US" sz="3600">
                <a:solidFill>
                  <a:schemeClr val="bg1"/>
                </a:solidFill>
              </a:rPr>
            </a:br>
            <a:r>
              <a:rPr lang="zh-CN" altLang="en-US" sz="3600">
                <a:solidFill>
                  <a:schemeClr val="bg1"/>
                </a:solidFill>
              </a:rPr>
              <a:t>                </a:t>
            </a:r>
            <a:r>
              <a:rPr lang="en-US" altLang="zh-CN" sz="3600">
                <a:solidFill>
                  <a:schemeClr val="bg1"/>
                </a:solidFill>
              </a:rPr>
              <a:t>——</a:t>
            </a:r>
            <a:r>
              <a:rPr lang="zh-CN" altLang="en-US" sz="3600">
                <a:solidFill>
                  <a:schemeClr val="bg1"/>
                </a:solidFill>
              </a:rPr>
              <a:t>十进制→ </a:t>
            </a:r>
            <a:r>
              <a:rPr lang="en-US" altLang="zh-CN" sz="3600">
                <a:solidFill>
                  <a:schemeClr val="bg1"/>
                </a:solidFill>
              </a:rPr>
              <a:t>R </a:t>
            </a:r>
            <a:r>
              <a:rPr lang="zh-CN" altLang="en-US" sz="3600">
                <a:solidFill>
                  <a:schemeClr val="bg1"/>
                </a:solidFill>
              </a:rPr>
              <a:t>进制</a:t>
            </a:r>
          </a:p>
        </p:txBody>
      </p:sp>
      <p:sp>
        <p:nvSpPr>
          <p:cNvPr id="29" name="Rectangle 2"/>
          <p:cNvSpPr txBox="1">
            <a:spLocks noChangeArrowheads="1"/>
          </p:cNvSpPr>
          <p:nvPr/>
        </p:nvSpPr>
        <p:spPr>
          <a:xfrm>
            <a:off x="2413529" y="979381"/>
            <a:ext cx="469872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a:solidFill>
                  <a:srgbClr val="1F4E79"/>
                </a:solidFill>
                <a:latin typeface="微软雅黑" panose="020B0503020204020204" pitchFamily="34" charset="-122"/>
                <a:ea typeface="微软雅黑" panose="020B0503020204020204" pitchFamily="34" charset="-122"/>
                <a:cs typeface="+mn-cs"/>
              </a:rPr>
              <a:t>不同进位计数制间的转换</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33" name="文本框 32"/>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34" name="箭头: 五边形 33"/>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203582" y="1843279"/>
            <a:ext cx="4650633"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）十进制</a:t>
            </a:r>
            <a:r>
              <a:rPr lang="en-US" altLang="zh-CN" dirty="0"/>
              <a:t>-&gt;R</a:t>
            </a:r>
            <a:r>
              <a:rPr lang="zh-CN" altLang="en-US" dirty="0"/>
              <a:t>进制：小数部分</a:t>
            </a:r>
          </a:p>
        </p:txBody>
      </p:sp>
      <p:sp>
        <p:nvSpPr>
          <p:cNvPr id="3" name="文本框 2"/>
          <p:cNvSpPr txBox="1"/>
          <p:nvPr/>
        </p:nvSpPr>
        <p:spPr>
          <a:xfrm>
            <a:off x="916160" y="2614445"/>
            <a:ext cx="7288165" cy="1732915"/>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练习题：将</a:t>
            </a:r>
            <a:r>
              <a:rPr lang="en-US" altLang="zh-CN" dirty="0"/>
              <a:t>(68.3125)</a:t>
            </a:r>
            <a:r>
              <a:rPr lang="en-US" altLang="zh-CN" baseline="-25000" dirty="0"/>
              <a:t>10</a:t>
            </a:r>
            <a:r>
              <a:rPr lang="zh-CN" altLang="en-US" dirty="0"/>
              <a:t>转为二进制数</a:t>
            </a:r>
            <a:endParaRPr lang="en-US" altLang="zh-CN" dirty="0"/>
          </a:p>
          <a:p>
            <a:pPr marL="0" indent="0">
              <a:buNone/>
            </a:pPr>
            <a:r>
              <a:rPr lang="zh-CN" altLang="en-US" dirty="0"/>
              <a:t>提示：可分别进行整数部分和小数部分的转换，然后再拼一起</a:t>
            </a:r>
            <a:endParaRPr lang="en-US" altLang="zh-CN" dirty="0"/>
          </a:p>
          <a:p>
            <a:endParaRPr lang="en-US" altLang="zh-CN" dirty="0"/>
          </a:p>
        </p:txBody>
      </p:sp>
      <p:sp>
        <p:nvSpPr>
          <p:cNvPr id="2" name="矩形 1"/>
          <p:cNvSpPr/>
          <p:nvPr/>
        </p:nvSpPr>
        <p:spPr>
          <a:xfrm>
            <a:off x="939675" y="4156163"/>
            <a:ext cx="3714750" cy="10013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l"/>
            <a:r>
              <a:rPr lang="en-US" altLang="zh-CN" sz="2400"/>
              <a:t>answer:(1000100.0101)</a:t>
            </a:r>
            <a:r>
              <a:rPr lang="en-US" altLang="zh-CN" sz="2400" baseline="-25000"/>
              <a:t>2</a:t>
            </a:r>
            <a:endParaRPr lang="zh-CN" altLang="en-US" sz="2400"/>
          </a:p>
          <a:p>
            <a:pPr algn="l"/>
            <a:endParaRPr lang="en-US" altLang="zh-CN" sz="2400" baseline="-25000"/>
          </a:p>
        </p:txBody>
      </p:sp>
      <p:sp>
        <p:nvSpPr>
          <p:cNvPr id="4" name="灯片编号占位符 3"/>
          <p:cNvSpPr>
            <a:spLocks noGrp="1"/>
          </p:cNvSpPr>
          <p:nvPr>
            <p:ph type="sldNum" sz="quarter" idx="12"/>
          </p:nvPr>
        </p:nvSpPr>
        <p:spPr/>
        <p:txBody>
          <a:bodyPr/>
          <a:lstStyle/>
          <a:p>
            <a:fld id="{D4232AF6-F32E-4A0C-8AD1-E6399D6F9C23}" type="slidenum">
              <a:rPr lang="zh-CN" altLang="en-US" smtClean="0"/>
              <a:t>53</a:t>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a:solidFill>
                  <a:schemeClr val="bg1"/>
                </a:solidFill>
              </a:rPr>
              <a:t>不同进位计数制间的转换</a:t>
            </a:r>
            <a:br>
              <a:rPr lang="zh-CN" altLang="en-US" sz="3600">
                <a:solidFill>
                  <a:schemeClr val="bg1"/>
                </a:solidFill>
              </a:rPr>
            </a:br>
            <a:r>
              <a:rPr lang="zh-CN" altLang="en-US" sz="3600">
                <a:solidFill>
                  <a:schemeClr val="bg1"/>
                </a:solidFill>
              </a:rPr>
              <a:t>                </a:t>
            </a:r>
            <a:r>
              <a:rPr lang="en-US" altLang="zh-CN" sz="3600">
                <a:solidFill>
                  <a:schemeClr val="bg1"/>
                </a:solidFill>
              </a:rPr>
              <a:t>——</a:t>
            </a:r>
            <a:r>
              <a:rPr lang="zh-CN" altLang="en-US" sz="3600">
                <a:solidFill>
                  <a:schemeClr val="bg1"/>
                </a:solidFill>
              </a:rPr>
              <a:t>十进制→ </a:t>
            </a:r>
            <a:r>
              <a:rPr lang="en-US" altLang="zh-CN" sz="3600">
                <a:solidFill>
                  <a:schemeClr val="bg1"/>
                </a:solidFill>
              </a:rPr>
              <a:t>R </a:t>
            </a:r>
            <a:r>
              <a:rPr lang="zh-CN" altLang="en-US" sz="3600">
                <a:solidFill>
                  <a:schemeClr val="bg1"/>
                </a:solidFill>
              </a:rPr>
              <a:t>进制</a:t>
            </a:r>
          </a:p>
        </p:txBody>
      </p:sp>
      <p:sp>
        <p:nvSpPr>
          <p:cNvPr id="29" name="Rectangle 2"/>
          <p:cNvSpPr txBox="1">
            <a:spLocks noChangeArrowheads="1"/>
          </p:cNvSpPr>
          <p:nvPr/>
        </p:nvSpPr>
        <p:spPr>
          <a:xfrm>
            <a:off x="2413529" y="979381"/>
            <a:ext cx="469872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a:solidFill>
                  <a:srgbClr val="1F4E79"/>
                </a:solidFill>
                <a:latin typeface="微软雅黑" panose="020B0503020204020204" pitchFamily="34" charset="-122"/>
                <a:ea typeface="微软雅黑" panose="020B0503020204020204" pitchFamily="34" charset="-122"/>
                <a:cs typeface="+mn-cs"/>
              </a:rPr>
              <a:t>不同进位计数制间的转换</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33" name="文本框 32"/>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34" name="箭头: 五边形 33"/>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187555" y="1843279"/>
            <a:ext cx="4682692"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3</a:t>
            </a:r>
            <a:r>
              <a:rPr lang="zh-CN" altLang="en-US" dirty="0"/>
              <a:t>）二、八、十六进制相互转换</a:t>
            </a:r>
          </a:p>
        </p:txBody>
      </p:sp>
      <p:sp>
        <p:nvSpPr>
          <p:cNvPr id="14" name="文本框 13"/>
          <p:cNvSpPr txBox="1"/>
          <p:nvPr/>
        </p:nvSpPr>
        <p:spPr>
          <a:xfrm>
            <a:off x="559983" y="2614445"/>
            <a:ext cx="8405813" cy="3522887"/>
          </a:xfrm>
          <a:prstGeom prst="rect">
            <a:avLst/>
          </a:prstGeom>
        </p:spPr>
        <p:txBody>
          <a:bodyPr vert="horz" wrap="square" lIns="91440" tIns="45720" rIns="91440" bIns="45720" rtlCol="0">
            <a:spAutoFit/>
          </a:bodyPr>
          <a:lstStyle>
            <a:defPPr>
              <a:defRPr lang="en-US"/>
            </a:defPPr>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每位八进制数相当于三位二进制数</a:t>
            </a:r>
          </a:p>
          <a:p>
            <a:r>
              <a:rPr lang="zh-CN" altLang="en-US" dirty="0"/>
              <a:t>每位十六进制数相当于四位二进制数</a:t>
            </a:r>
            <a:endParaRPr lang="en-US" altLang="zh-CN" dirty="0"/>
          </a:p>
          <a:p>
            <a:pPr marL="0" indent="0">
              <a:buNone/>
            </a:pPr>
            <a:r>
              <a:rPr lang="zh-CN" altLang="en-US" dirty="0"/>
              <a:t>例如：</a:t>
            </a:r>
          </a:p>
          <a:p>
            <a:pPr lvl="1">
              <a:lnSpc>
                <a:spcPct val="150000"/>
              </a:lnSpc>
            </a:pPr>
            <a:r>
              <a:rPr lang="en-US" altLang="zh-CN" dirty="0">
                <a:latin typeface="微软雅黑" panose="020B0503020204020204" pitchFamily="34" charset="-122"/>
                <a:ea typeface="微软雅黑" panose="020B0503020204020204" pitchFamily="34" charset="-122"/>
              </a:rPr>
              <a:t>(1011010.10)</a:t>
            </a:r>
            <a:r>
              <a:rPr lang="en-US" altLang="zh-CN" baseline="-25000" dirty="0">
                <a:latin typeface="微软雅黑" panose="020B0503020204020204" pitchFamily="34" charset="-122"/>
                <a:ea typeface="微软雅黑" panose="020B0503020204020204" pitchFamily="34" charset="-122"/>
              </a:rPr>
              <a:t>2</a:t>
            </a:r>
            <a:r>
              <a:rPr lang="en-US" altLang="zh-CN" dirty="0">
                <a:latin typeface="微软雅黑" panose="020B0503020204020204" pitchFamily="34" charset="-122"/>
                <a:ea typeface="微软雅黑" panose="020B0503020204020204" pitchFamily="34" charset="-122"/>
              </a:rPr>
              <a:t>=(001 011 010 .100)</a:t>
            </a:r>
            <a:r>
              <a:rPr lang="en-US" altLang="zh-CN" baseline="-25000" dirty="0">
                <a:latin typeface="微软雅黑" panose="020B0503020204020204" pitchFamily="34" charset="-122"/>
                <a:ea typeface="微软雅黑" panose="020B0503020204020204" pitchFamily="34" charset="-122"/>
              </a:rPr>
              <a:t>2</a:t>
            </a:r>
            <a:r>
              <a:rPr lang="en-US" altLang="zh-CN" dirty="0">
                <a:latin typeface="微软雅黑" panose="020B0503020204020204" pitchFamily="34" charset="-122"/>
                <a:ea typeface="微软雅黑" panose="020B0503020204020204" pitchFamily="34" charset="-122"/>
              </a:rPr>
              <a:t>=(132.4)</a:t>
            </a:r>
            <a:r>
              <a:rPr lang="en-US" altLang="zh-CN" baseline="-25000" dirty="0">
                <a:latin typeface="微软雅黑" panose="020B0503020204020204" pitchFamily="34" charset="-122"/>
                <a:ea typeface="微软雅黑" panose="020B0503020204020204" pitchFamily="34" charset="-122"/>
              </a:rPr>
              <a:t>8</a:t>
            </a:r>
          </a:p>
          <a:p>
            <a:pPr lvl="1">
              <a:lnSpc>
                <a:spcPct val="150000"/>
              </a:lnSpc>
            </a:pPr>
            <a:r>
              <a:rPr lang="en-US" altLang="zh-CN" dirty="0">
                <a:latin typeface="微软雅黑" panose="020B0503020204020204" pitchFamily="34" charset="-122"/>
                <a:ea typeface="微软雅黑" panose="020B0503020204020204" pitchFamily="34" charset="-122"/>
              </a:rPr>
              <a:t>(1011010.10)</a:t>
            </a:r>
            <a:r>
              <a:rPr lang="en-US" altLang="zh-CN" baseline="-25000" dirty="0">
                <a:latin typeface="微软雅黑" panose="020B0503020204020204" pitchFamily="34" charset="-122"/>
                <a:ea typeface="微软雅黑" panose="020B0503020204020204" pitchFamily="34" charset="-122"/>
              </a:rPr>
              <a:t>2</a:t>
            </a:r>
            <a:r>
              <a:rPr lang="en-US" altLang="zh-CN" dirty="0">
                <a:latin typeface="微软雅黑" panose="020B0503020204020204" pitchFamily="34" charset="-122"/>
                <a:ea typeface="微软雅黑" panose="020B0503020204020204" pitchFamily="34" charset="-122"/>
              </a:rPr>
              <a:t>=(0101 1010 .1000)</a:t>
            </a:r>
            <a:r>
              <a:rPr lang="en-US" altLang="zh-CN" baseline="-25000" dirty="0">
                <a:latin typeface="微软雅黑" panose="020B0503020204020204" pitchFamily="34" charset="-122"/>
                <a:ea typeface="微软雅黑" panose="020B0503020204020204" pitchFamily="34" charset="-122"/>
              </a:rPr>
              <a:t>2</a:t>
            </a:r>
            <a:r>
              <a:rPr lang="en-US" altLang="zh-CN" dirty="0">
                <a:latin typeface="微软雅黑" panose="020B0503020204020204" pitchFamily="34" charset="-122"/>
                <a:ea typeface="微软雅黑" panose="020B0503020204020204" pitchFamily="34" charset="-122"/>
              </a:rPr>
              <a:t>=(5A.8)</a:t>
            </a:r>
            <a:r>
              <a:rPr lang="en-US" altLang="zh-CN" baseline="-25000" dirty="0">
                <a:latin typeface="微软雅黑" panose="020B0503020204020204" pitchFamily="34" charset="-122"/>
                <a:ea typeface="微软雅黑" panose="020B0503020204020204" pitchFamily="34" charset="-122"/>
              </a:rPr>
              <a:t>16</a:t>
            </a:r>
          </a:p>
          <a:p>
            <a:pPr lvl="1">
              <a:lnSpc>
                <a:spcPct val="150000"/>
              </a:lnSpc>
            </a:pPr>
            <a:r>
              <a:rPr lang="en-US" altLang="zh-CN" dirty="0">
                <a:latin typeface="微软雅黑" panose="020B0503020204020204" pitchFamily="34" charset="-122"/>
                <a:ea typeface="微软雅黑" panose="020B0503020204020204" pitchFamily="34" charset="-122"/>
              </a:rPr>
              <a:t>(F7)</a:t>
            </a:r>
            <a:r>
              <a:rPr lang="en-US" altLang="zh-CN" baseline="-25000"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(11110111)</a:t>
            </a:r>
            <a:r>
              <a:rPr lang="en-US" altLang="zh-CN" baseline="-25000" dirty="0">
                <a:latin typeface="微软雅黑" panose="020B0503020204020204" pitchFamily="34" charset="-122"/>
                <a:ea typeface="微软雅黑" panose="020B0503020204020204" pitchFamily="34" charset="-122"/>
              </a:rPr>
              <a:t>2</a:t>
            </a:r>
          </a:p>
        </p:txBody>
      </p:sp>
      <p:sp>
        <p:nvSpPr>
          <p:cNvPr id="2" name="灯片编号占位符 1"/>
          <p:cNvSpPr>
            <a:spLocks noGrp="1"/>
          </p:cNvSpPr>
          <p:nvPr>
            <p:ph type="sldNum" sz="quarter" idx="12"/>
          </p:nvPr>
        </p:nvSpPr>
        <p:spPr/>
        <p:txBody>
          <a:bodyPr/>
          <a:lstStyle/>
          <a:p>
            <a:fld id="{D4232AF6-F32E-4A0C-8AD1-E6399D6F9C23}" type="slidenum">
              <a:rPr lang="zh-CN" altLang="en-US" smtClean="0"/>
              <a:t>54</a:t>
            </a:fld>
            <a:endParaRPr lang="zh-CN" altLang="en-US"/>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a:solidFill>
                  <a:schemeClr val="bg1"/>
                </a:solidFill>
              </a:rPr>
              <a:t>不同进位计数制间的转换</a:t>
            </a:r>
            <a:br>
              <a:rPr lang="zh-CN" altLang="en-US" sz="3600">
                <a:solidFill>
                  <a:schemeClr val="bg1"/>
                </a:solidFill>
              </a:rPr>
            </a:br>
            <a:r>
              <a:rPr lang="zh-CN" altLang="en-US" sz="3600">
                <a:solidFill>
                  <a:schemeClr val="bg1"/>
                </a:solidFill>
              </a:rPr>
              <a:t>                </a:t>
            </a:r>
            <a:r>
              <a:rPr lang="en-US" altLang="zh-CN" sz="3600">
                <a:solidFill>
                  <a:schemeClr val="bg1"/>
                </a:solidFill>
              </a:rPr>
              <a:t>——</a:t>
            </a:r>
            <a:r>
              <a:rPr lang="zh-CN" altLang="en-US" sz="3600">
                <a:solidFill>
                  <a:schemeClr val="bg1"/>
                </a:solidFill>
              </a:rPr>
              <a:t>十进制→ </a:t>
            </a:r>
            <a:r>
              <a:rPr lang="en-US" altLang="zh-CN" sz="3600">
                <a:solidFill>
                  <a:schemeClr val="bg1"/>
                </a:solidFill>
              </a:rPr>
              <a:t>R </a:t>
            </a:r>
            <a:r>
              <a:rPr lang="zh-CN" altLang="en-US" sz="3600">
                <a:solidFill>
                  <a:schemeClr val="bg1"/>
                </a:solidFill>
              </a:rPr>
              <a:t>进制</a:t>
            </a:r>
          </a:p>
        </p:txBody>
      </p:sp>
      <p:sp>
        <p:nvSpPr>
          <p:cNvPr id="29" name="Rectangle 2"/>
          <p:cNvSpPr txBox="1">
            <a:spLocks noChangeArrowheads="1"/>
          </p:cNvSpPr>
          <p:nvPr/>
        </p:nvSpPr>
        <p:spPr>
          <a:xfrm>
            <a:off x="2413529" y="979381"/>
            <a:ext cx="469872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a:solidFill>
                  <a:srgbClr val="1F4E79"/>
                </a:solidFill>
                <a:latin typeface="微软雅黑" panose="020B0503020204020204" pitchFamily="34" charset="-122"/>
                <a:ea typeface="微软雅黑" panose="020B0503020204020204" pitchFamily="34" charset="-122"/>
                <a:cs typeface="+mn-cs"/>
              </a:rPr>
              <a:t>不同进位计数制间的转换</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33" name="文本框 32"/>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34" name="箭头: 五边形 33"/>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862714" y="2614445"/>
            <a:ext cx="7288165" cy="2912745"/>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练习题：</a:t>
            </a:r>
          </a:p>
          <a:p>
            <a:pPr marL="0" indent="0">
              <a:buNone/>
            </a:pPr>
            <a:r>
              <a:rPr lang="zh-CN" altLang="en-US" dirty="0"/>
              <a:t>（</a:t>
            </a:r>
            <a:r>
              <a:rPr lang="en-US" altLang="zh-CN" dirty="0"/>
              <a:t>1</a:t>
            </a:r>
            <a:r>
              <a:rPr lang="zh-CN" altLang="en-US" dirty="0"/>
              <a:t>）</a:t>
            </a:r>
            <a:r>
              <a:rPr lang="en-US" altLang="zh-CN" dirty="0"/>
              <a:t>(1000100)</a:t>
            </a:r>
            <a:r>
              <a:rPr lang="en-US" altLang="zh-CN" baseline="-25000" dirty="0"/>
              <a:t>2</a:t>
            </a:r>
            <a:r>
              <a:rPr lang="zh-CN" altLang="en-US" dirty="0">
                <a:sym typeface="+mn-ea"/>
              </a:rPr>
              <a:t>转为八进制</a:t>
            </a:r>
          </a:p>
          <a:p>
            <a:pPr marL="0" indent="0">
              <a:buNone/>
            </a:pPr>
            <a:r>
              <a:rPr lang="en-US" altLang="zh-CN" dirty="0"/>
              <a:t>  (2)  (1000100)</a:t>
            </a:r>
            <a:r>
              <a:rPr lang="en-US" altLang="zh-CN" baseline="-25000" dirty="0"/>
              <a:t>2</a:t>
            </a:r>
            <a:r>
              <a:rPr lang="zh-CN" altLang="en-US" dirty="0">
                <a:sym typeface="+mn-ea"/>
              </a:rPr>
              <a:t>转为十六进制</a:t>
            </a:r>
            <a:endParaRPr lang="en-US" altLang="zh-CN" baseline="-25000" dirty="0"/>
          </a:p>
          <a:p>
            <a:pPr marL="0" indent="0">
              <a:buNone/>
            </a:pPr>
            <a:r>
              <a:rPr lang="en-US" altLang="zh-CN" dirty="0"/>
              <a:t>  (3)  </a:t>
            </a:r>
            <a:r>
              <a:rPr lang="en-US" altLang="zh-CN" dirty="0">
                <a:highlight>
                  <a:srgbClr val="FFFF00"/>
                </a:highlight>
              </a:rPr>
              <a:t>(2D7F)</a:t>
            </a:r>
            <a:r>
              <a:rPr lang="en-US" altLang="zh-CN" baseline="-25000" dirty="0">
                <a:highlight>
                  <a:srgbClr val="FFFF00"/>
                </a:highlight>
              </a:rPr>
              <a:t>16</a:t>
            </a:r>
            <a:r>
              <a:rPr lang="zh-CN" altLang="en-US" dirty="0">
                <a:highlight>
                  <a:srgbClr val="FFFF00"/>
                </a:highlight>
              </a:rPr>
              <a:t>转为二进制</a:t>
            </a:r>
            <a:endParaRPr lang="en-US" altLang="zh-CN" dirty="0">
              <a:highlight>
                <a:srgbClr val="FFFF00"/>
              </a:highlight>
            </a:endParaRPr>
          </a:p>
          <a:p>
            <a:endParaRPr lang="en-US" altLang="zh-CN" dirty="0"/>
          </a:p>
        </p:txBody>
      </p:sp>
      <p:sp>
        <p:nvSpPr>
          <p:cNvPr id="13" name="Rectangle 2"/>
          <p:cNvSpPr txBox="1">
            <a:spLocks noChangeArrowheads="1"/>
          </p:cNvSpPr>
          <p:nvPr/>
        </p:nvSpPr>
        <p:spPr>
          <a:xfrm>
            <a:off x="187555" y="1843279"/>
            <a:ext cx="4682692"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3</a:t>
            </a:r>
            <a:r>
              <a:rPr lang="zh-CN" altLang="en-US" dirty="0"/>
              <a:t>）二、八、十六进制相互转换</a:t>
            </a:r>
          </a:p>
        </p:txBody>
      </p:sp>
      <p:sp>
        <p:nvSpPr>
          <p:cNvPr id="2" name="矩形 1"/>
          <p:cNvSpPr/>
          <p:nvPr/>
        </p:nvSpPr>
        <p:spPr>
          <a:xfrm>
            <a:off x="4870450" y="2909175"/>
            <a:ext cx="3644900" cy="21251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l"/>
            <a:endParaRPr lang="en-US" altLang="zh-CN" dirty="0"/>
          </a:p>
          <a:p>
            <a:pPr algn="l" fontAlgn="auto">
              <a:lnSpc>
                <a:spcPct val="150000"/>
              </a:lnSpc>
            </a:pPr>
            <a:r>
              <a:rPr lang="en-US" altLang="zh-CN" dirty="0"/>
              <a:t>answer</a:t>
            </a:r>
            <a:r>
              <a:rPr lang="zh-CN" altLang="en-US" dirty="0"/>
              <a:t>：</a:t>
            </a:r>
          </a:p>
          <a:p>
            <a:pPr algn="l" fontAlgn="auto">
              <a:lnSpc>
                <a:spcPct val="150000"/>
              </a:lnSpc>
            </a:pPr>
            <a:r>
              <a:rPr lang="en-US" altLang="zh-CN" dirty="0"/>
              <a:t>(1)(104)</a:t>
            </a:r>
            <a:r>
              <a:rPr lang="en-US" altLang="zh-CN" baseline="-25000" dirty="0"/>
              <a:t>8</a:t>
            </a:r>
            <a:endParaRPr lang="en-US" altLang="zh-CN" dirty="0"/>
          </a:p>
          <a:p>
            <a:pPr algn="l" fontAlgn="auto">
              <a:lnSpc>
                <a:spcPct val="150000"/>
              </a:lnSpc>
            </a:pPr>
            <a:r>
              <a:rPr lang="en-US" altLang="zh-CN" dirty="0"/>
              <a:t>(2)(44)</a:t>
            </a:r>
            <a:r>
              <a:rPr lang="en-US" altLang="zh-CN" baseline="-25000" dirty="0"/>
              <a:t>16</a:t>
            </a:r>
          </a:p>
          <a:p>
            <a:pPr algn="l" fontAlgn="auto">
              <a:lnSpc>
                <a:spcPct val="150000"/>
              </a:lnSpc>
            </a:pPr>
            <a:r>
              <a:rPr lang="en-US" altLang="zh-CN" dirty="0">
                <a:highlight>
                  <a:srgbClr val="FFFF00"/>
                </a:highlight>
              </a:rPr>
              <a:t>(3)(0010 1101 0111 1111)</a:t>
            </a:r>
            <a:r>
              <a:rPr lang="en-US" altLang="zh-CN" baseline="-25000" dirty="0">
                <a:highlight>
                  <a:srgbClr val="FFFF00"/>
                </a:highlight>
              </a:rPr>
              <a:t>2</a:t>
            </a:r>
          </a:p>
          <a:p>
            <a:pPr algn="l"/>
            <a:endParaRPr lang="en-US" altLang="zh-CN" sz="4400" baseline="-25000" dirty="0"/>
          </a:p>
        </p:txBody>
      </p:sp>
      <p:sp>
        <p:nvSpPr>
          <p:cNvPr id="4" name="灯片编号占位符 3"/>
          <p:cNvSpPr>
            <a:spLocks noGrp="1"/>
          </p:cNvSpPr>
          <p:nvPr>
            <p:ph type="sldNum" sz="quarter" idx="12"/>
          </p:nvPr>
        </p:nvSpPr>
        <p:spPr/>
        <p:txBody>
          <a:bodyPr/>
          <a:lstStyle/>
          <a:p>
            <a:fld id="{D4232AF6-F32E-4A0C-8AD1-E6399D6F9C23}" type="slidenum">
              <a:rPr lang="zh-CN" altLang="en-US" smtClean="0"/>
              <a:t>55</a:t>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5" name="Rectangle 3"/>
          <p:cNvSpPr>
            <a:spLocks noGrp="1" noChangeArrowheads="1"/>
          </p:cNvSpPr>
          <p:nvPr>
            <p:ph idx="1"/>
          </p:nvPr>
        </p:nvSpPr>
        <p:spPr>
          <a:xfrm>
            <a:off x="628650" y="1750547"/>
            <a:ext cx="7886700" cy="4351338"/>
          </a:xfrm>
        </p:spPr>
        <p:txBody>
          <a:bodyPr>
            <a:normAutofit lnSpcReduction="10000"/>
          </a:bodyPr>
          <a:lstStyle/>
          <a:p>
            <a:pPr eaLnBrk="1" hangingPunct="1">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位</a:t>
            </a:r>
            <a:r>
              <a:rPr lang="en-US" altLang="zh-CN" dirty="0">
                <a:latin typeface="微软雅黑" panose="020B0503020204020204" pitchFamily="34" charset="-122"/>
                <a:ea typeface="微软雅黑" panose="020B0503020204020204" pitchFamily="34" charset="-122"/>
              </a:rPr>
              <a:t>(bit)</a:t>
            </a:r>
            <a:r>
              <a:rPr lang="zh-CN" altLang="en-US" dirty="0">
                <a:latin typeface="微软雅黑" panose="020B0503020204020204" pitchFamily="34" charset="-122"/>
                <a:ea typeface="微软雅黑" panose="020B0503020204020204" pitchFamily="34" charset="-122"/>
              </a:rPr>
              <a:t>：度量数据的最小单位，表示一位二进制信息。</a:t>
            </a:r>
          </a:p>
          <a:p>
            <a:pPr eaLnBrk="1" hangingPunct="1">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字节</a:t>
            </a:r>
            <a:r>
              <a:rPr lang="en-US" altLang="zh-CN" dirty="0">
                <a:latin typeface="微软雅黑" panose="020B0503020204020204" pitchFamily="34" charset="-122"/>
                <a:ea typeface="微软雅黑" panose="020B0503020204020204" pitchFamily="34" charset="-122"/>
              </a:rPr>
              <a:t>(byte)</a:t>
            </a:r>
            <a:r>
              <a:rPr lang="zh-CN" altLang="en-US" dirty="0">
                <a:latin typeface="微软雅黑" panose="020B0503020204020204" pitchFamily="34" charset="-122"/>
                <a:ea typeface="微软雅黑" panose="020B0503020204020204" pitchFamily="34" charset="-122"/>
              </a:rPr>
              <a:t>：由八位二进制数字组成</a:t>
            </a:r>
            <a:r>
              <a:rPr lang="en-US" altLang="zh-CN" dirty="0">
                <a:latin typeface="微软雅黑" panose="020B0503020204020204" pitchFamily="34" charset="-122"/>
                <a:ea typeface="微软雅黑" panose="020B0503020204020204" pitchFamily="34" charset="-122"/>
              </a:rPr>
              <a:t>(1 byte = 8 bit)</a:t>
            </a:r>
            <a:r>
              <a:rPr lang="zh-CN" altLang="en-US" dirty="0">
                <a:latin typeface="微软雅黑" panose="020B0503020204020204" pitchFamily="34" charset="-122"/>
                <a:ea typeface="微软雅黑" panose="020B0503020204020204" pitchFamily="34" charset="-122"/>
              </a:rPr>
              <a:t>，简称 </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a:t>
            </a:r>
          </a:p>
          <a:p>
            <a:pPr lvl="1" eaLnBrk="1" hangingPunct="1">
              <a:lnSpc>
                <a:spcPct val="150000"/>
              </a:lnSpc>
            </a:pP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字节      </a:t>
            </a:r>
            <a:r>
              <a:rPr lang="en-US" altLang="zh-CN" dirty="0">
                <a:latin typeface="微软雅黑" panose="020B0503020204020204" pitchFamily="34" charset="-122"/>
                <a:ea typeface="微软雅黑" panose="020B0503020204020204" pitchFamily="34" charset="-122"/>
              </a:rPr>
              <a:t>1 KB = 1024 B</a:t>
            </a:r>
          </a:p>
          <a:p>
            <a:pPr lvl="1" eaLnBrk="1" hangingPunct="1">
              <a:lnSpc>
                <a:spcPct val="150000"/>
              </a:lnSpc>
            </a:pP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字节     </a:t>
            </a:r>
            <a:r>
              <a:rPr lang="en-US" altLang="zh-CN" dirty="0">
                <a:latin typeface="微软雅黑" panose="020B0503020204020204" pitchFamily="34" charset="-122"/>
                <a:ea typeface="微软雅黑" panose="020B0503020204020204" pitchFamily="34" charset="-122"/>
              </a:rPr>
              <a:t>1 MB = 1024 KB</a:t>
            </a:r>
          </a:p>
          <a:p>
            <a:pPr lvl="1" eaLnBrk="1" hangingPunct="1">
              <a:lnSpc>
                <a:spcPct val="150000"/>
              </a:lnSpc>
            </a:pPr>
            <a:r>
              <a:rPr lang="en-US" altLang="zh-CN" dirty="0">
                <a:latin typeface="微软雅黑" panose="020B0503020204020204" pitchFamily="34" charset="-122"/>
                <a:ea typeface="微软雅黑" panose="020B0503020204020204" pitchFamily="34" charset="-122"/>
              </a:rPr>
              <a:t>G </a:t>
            </a:r>
            <a:r>
              <a:rPr lang="zh-CN" altLang="en-US" dirty="0">
                <a:latin typeface="微软雅黑" panose="020B0503020204020204" pitchFamily="34" charset="-122"/>
                <a:ea typeface="微软雅黑" panose="020B0503020204020204" pitchFamily="34" charset="-122"/>
              </a:rPr>
              <a:t>字节      </a:t>
            </a:r>
            <a:r>
              <a:rPr lang="en-US" altLang="zh-CN" dirty="0">
                <a:latin typeface="微软雅黑" panose="020B0503020204020204" pitchFamily="34" charset="-122"/>
                <a:ea typeface="微软雅黑" panose="020B0503020204020204" pitchFamily="34" charset="-122"/>
              </a:rPr>
              <a:t>1 GB = 1024 MB </a:t>
            </a:r>
          </a:p>
        </p:txBody>
      </p:sp>
      <p:sp>
        <p:nvSpPr>
          <p:cNvPr id="7" name="Rectangle 2"/>
          <p:cNvSpPr>
            <a:spLocks noGrp="1" noChangeArrowheads="1"/>
          </p:cNvSpPr>
          <p:nvPr>
            <p:ph type="title"/>
          </p:nvPr>
        </p:nvSpPr>
        <p:spPr>
          <a:xfrm>
            <a:off x="628650" y="365125"/>
            <a:ext cx="7886700" cy="1325563"/>
          </a:xfrm>
        </p:spPr>
        <p:txBody>
          <a:bodyPr/>
          <a:lstStyle/>
          <a:p>
            <a:pPr eaLnBrk="1" hangingPunct="1">
              <a:lnSpc>
                <a:spcPct val="80000"/>
              </a:lnSpc>
            </a:pPr>
            <a:r>
              <a:rPr lang="zh-CN" altLang="en-US">
                <a:solidFill>
                  <a:schemeClr val="bg1"/>
                </a:solidFill>
              </a:rPr>
              <a:t>不同进位计数制间的转换</a:t>
            </a:r>
            <a:br>
              <a:rPr lang="zh-CN" altLang="en-US" sz="3600">
                <a:solidFill>
                  <a:schemeClr val="bg1"/>
                </a:solidFill>
              </a:rPr>
            </a:br>
            <a:r>
              <a:rPr lang="zh-CN" altLang="en-US" sz="3600">
                <a:solidFill>
                  <a:schemeClr val="bg1"/>
                </a:solidFill>
              </a:rPr>
              <a:t>                </a:t>
            </a:r>
            <a:r>
              <a:rPr lang="en-US" altLang="zh-CN" sz="3600">
                <a:solidFill>
                  <a:schemeClr val="bg1"/>
                </a:solidFill>
              </a:rPr>
              <a:t>——</a:t>
            </a:r>
            <a:r>
              <a:rPr lang="zh-CN" altLang="en-US" sz="3600">
                <a:solidFill>
                  <a:schemeClr val="bg1"/>
                </a:solidFill>
              </a:rPr>
              <a:t>十进制→ </a:t>
            </a:r>
            <a:r>
              <a:rPr lang="en-US" altLang="zh-CN" sz="3600">
                <a:solidFill>
                  <a:schemeClr val="bg1"/>
                </a:solidFill>
              </a:rPr>
              <a:t>R </a:t>
            </a:r>
            <a:r>
              <a:rPr lang="zh-CN" altLang="en-US" sz="3600">
                <a:solidFill>
                  <a:schemeClr val="bg1"/>
                </a:solidFill>
              </a:rPr>
              <a:t>进制</a:t>
            </a:r>
          </a:p>
        </p:txBody>
      </p:sp>
      <p:sp>
        <p:nvSpPr>
          <p:cNvPr id="8" name="Rectangle 2"/>
          <p:cNvSpPr txBox="1">
            <a:spLocks noChangeArrowheads="1"/>
          </p:cNvSpPr>
          <p:nvPr/>
        </p:nvSpPr>
        <p:spPr>
          <a:xfrm>
            <a:off x="3234266" y="979381"/>
            <a:ext cx="3057248"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信息的存储单位</a:t>
            </a:r>
          </a:p>
        </p:txBody>
      </p:sp>
      <p:sp>
        <p:nvSpPr>
          <p:cNvPr id="9" name="矩形 8"/>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0"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1" name="文本框 10"/>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12" name="文本框 1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13" name="箭头: 五边形 1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4" name="文本框 1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15" name="文本框 14"/>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4232AF6-F32E-4A0C-8AD1-E6399D6F9C23}" type="slidenum">
              <a:rPr lang="zh-CN" altLang="en-US" smtClean="0"/>
              <a:t>56</a:t>
            </a:fld>
            <a:endParaRPr lang="zh-CN" altLang="en-US"/>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idx="1"/>
          </p:nvPr>
        </p:nvSpPr>
        <p:spPr>
          <a:xfrm>
            <a:off x="586316" y="1690688"/>
            <a:ext cx="7886700" cy="4351338"/>
          </a:xfrm>
        </p:spPr>
        <p:txBody>
          <a:bodyPr>
            <a:normAutofit/>
          </a:bodyPr>
          <a:lstStyle/>
          <a:p>
            <a:pPr eaLnBrk="1" hangingPunct="1">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字</a:t>
            </a:r>
            <a:r>
              <a:rPr lang="en-US" altLang="zh-CN" sz="2400" dirty="0">
                <a:latin typeface="微软雅黑" panose="020B0503020204020204" pitchFamily="34" charset="-122"/>
                <a:ea typeface="微软雅黑" panose="020B0503020204020204" pitchFamily="34" charset="-122"/>
              </a:rPr>
              <a:t>(word)</a:t>
            </a:r>
            <a:r>
              <a:rPr lang="zh-CN" altLang="en-US" sz="2400" dirty="0">
                <a:latin typeface="微软雅黑" panose="020B0503020204020204" pitchFamily="34" charset="-122"/>
                <a:ea typeface="微软雅黑" panose="020B0503020204020204" pitchFamily="34" charset="-122"/>
              </a:rPr>
              <a:t>：位的组合，作为一个独立的信息处理，又称计算机字。</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机器字长：参加运算的寄存器所含有二进制数的位数。</a:t>
            </a:r>
          </a:p>
        </p:txBody>
      </p:sp>
      <p:sp>
        <p:nvSpPr>
          <p:cNvPr id="7" name="Rectangle 2"/>
          <p:cNvSpPr>
            <a:spLocks noGrp="1" noChangeArrowheads="1"/>
          </p:cNvSpPr>
          <p:nvPr>
            <p:ph type="title"/>
          </p:nvPr>
        </p:nvSpPr>
        <p:spPr>
          <a:xfrm>
            <a:off x="628650" y="365125"/>
            <a:ext cx="7886700" cy="1325563"/>
          </a:xfrm>
        </p:spPr>
        <p:txBody>
          <a:bodyPr/>
          <a:lstStyle/>
          <a:p>
            <a:pPr eaLnBrk="1" hangingPunct="1">
              <a:lnSpc>
                <a:spcPct val="80000"/>
              </a:lnSpc>
            </a:pPr>
            <a:r>
              <a:rPr lang="zh-CN" altLang="en-US">
                <a:solidFill>
                  <a:schemeClr val="bg1"/>
                </a:solidFill>
              </a:rPr>
              <a:t>不同进位计数制间的转换</a:t>
            </a:r>
            <a:br>
              <a:rPr lang="zh-CN" altLang="en-US" sz="3600">
                <a:solidFill>
                  <a:schemeClr val="bg1"/>
                </a:solidFill>
              </a:rPr>
            </a:br>
            <a:r>
              <a:rPr lang="zh-CN" altLang="en-US" sz="3600">
                <a:solidFill>
                  <a:schemeClr val="bg1"/>
                </a:solidFill>
              </a:rPr>
              <a:t>                </a:t>
            </a:r>
            <a:r>
              <a:rPr lang="en-US" altLang="zh-CN" sz="3600">
                <a:solidFill>
                  <a:schemeClr val="bg1"/>
                </a:solidFill>
              </a:rPr>
              <a:t>——</a:t>
            </a:r>
            <a:r>
              <a:rPr lang="zh-CN" altLang="en-US" sz="3600">
                <a:solidFill>
                  <a:schemeClr val="bg1"/>
                </a:solidFill>
              </a:rPr>
              <a:t>十进制→ </a:t>
            </a:r>
            <a:r>
              <a:rPr lang="en-US" altLang="zh-CN" sz="3600">
                <a:solidFill>
                  <a:schemeClr val="bg1"/>
                </a:solidFill>
              </a:rPr>
              <a:t>R </a:t>
            </a:r>
            <a:r>
              <a:rPr lang="zh-CN" altLang="en-US" sz="3600">
                <a:solidFill>
                  <a:schemeClr val="bg1"/>
                </a:solidFill>
              </a:rPr>
              <a:t>进制</a:t>
            </a:r>
          </a:p>
        </p:txBody>
      </p:sp>
      <p:sp>
        <p:nvSpPr>
          <p:cNvPr id="8" name="Rectangle 2"/>
          <p:cNvSpPr txBox="1">
            <a:spLocks noChangeArrowheads="1"/>
          </p:cNvSpPr>
          <p:nvPr/>
        </p:nvSpPr>
        <p:spPr>
          <a:xfrm>
            <a:off x="3234266" y="979381"/>
            <a:ext cx="3057248"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信息的存储单位</a:t>
            </a:r>
          </a:p>
        </p:txBody>
      </p:sp>
      <p:sp>
        <p:nvSpPr>
          <p:cNvPr id="9" name="矩形 8"/>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0"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1" name="文本框 10"/>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12" name="文本框 11"/>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13" name="箭头: 五边形 12"/>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4" name="文本框 13"/>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15" name="文本框 14"/>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3"/>
          <a:stretch>
            <a:fillRect/>
          </a:stretch>
        </p:blipFill>
        <p:spPr>
          <a:xfrm>
            <a:off x="4082143" y="3495675"/>
            <a:ext cx="4252912" cy="3362325"/>
          </a:xfrm>
          <a:prstGeom prst="rect">
            <a:avLst/>
          </a:prstGeom>
        </p:spPr>
      </p:pic>
      <p:sp>
        <p:nvSpPr>
          <p:cNvPr id="2" name="灯片编号占位符 1"/>
          <p:cNvSpPr>
            <a:spLocks noGrp="1"/>
          </p:cNvSpPr>
          <p:nvPr>
            <p:ph type="sldNum" sz="quarter" idx="12"/>
          </p:nvPr>
        </p:nvSpPr>
        <p:spPr/>
        <p:txBody>
          <a:bodyPr/>
          <a:lstStyle/>
          <a:p>
            <a:fld id="{D4232AF6-F32E-4A0C-8AD1-E6399D6F9C23}" type="slidenum">
              <a:rPr lang="zh-CN" altLang="en-US" smtClean="0"/>
              <a:t>57</a:t>
            </a:fld>
            <a:endParaRPr lang="zh-CN" altLang="en-US"/>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dirty="0">
                <a:solidFill>
                  <a:schemeClr val="bg1"/>
                </a:solidFill>
              </a:rPr>
              <a:t>不同进位计数制间的转换</a:t>
            </a:r>
            <a:br>
              <a:rPr lang="zh-CN" altLang="en-US" sz="3600" dirty="0">
                <a:solidFill>
                  <a:schemeClr val="bg1"/>
                </a:solidFill>
              </a:rPr>
            </a:br>
            <a:r>
              <a:rPr lang="zh-CN" altLang="en-US" sz="3600" dirty="0">
                <a:solidFill>
                  <a:schemeClr val="bg1"/>
                </a:solidFill>
              </a:rPr>
              <a:t>                </a:t>
            </a:r>
            <a:r>
              <a:rPr lang="en-US" altLang="zh-CN" sz="3600" dirty="0">
                <a:solidFill>
                  <a:schemeClr val="bg1"/>
                </a:solidFill>
              </a:rPr>
              <a:t>——</a:t>
            </a:r>
            <a:r>
              <a:rPr lang="zh-CN" altLang="en-US" sz="3600" dirty="0">
                <a:solidFill>
                  <a:schemeClr val="bg1"/>
                </a:solidFill>
              </a:rPr>
              <a:t>十进制→ </a:t>
            </a:r>
            <a:r>
              <a:rPr lang="en-US" altLang="zh-CN" sz="3600" dirty="0">
                <a:solidFill>
                  <a:schemeClr val="bg1"/>
                </a:solidFill>
              </a:rPr>
              <a:t>R </a:t>
            </a:r>
            <a:r>
              <a:rPr lang="zh-CN" altLang="en-US" sz="3600" dirty="0">
                <a:solidFill>
                  <a:schemeClr val="bg1"/>
                </a:solidFill>
              </a:rPr>
              <a:t>进制</a:t>
            </a:r>
          </a:p>
        </p:txBody>
      </p:sp>
      <p:sp>
        <p:nvSpPr>
          <p:cNvPr id="29" name="Rectangle 2"/>
          <p:cNvSpPr txBox="1">
            <a:spLocks noChangeArrowheads="1"/>
          </p:cNvSpPr>
          <p:nvPr/>
        </p:nvSpPr>
        <p:spPr>
          <a:xfrm>
            <a:off x="2823898" y="979381"/>
            <a:ext cx="387798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二进制数的编码表示</a:t>
            </a: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33" name="文本框 32"/>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34" name="箭头: 五边形 33"/>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370243" y="1673803"/>
            <a:ext cx="1604927"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1</a:t>
            </a:r>
            <a:r>
              <a:rPr lang="zh-CN" altLang="en-US" dirty="0"/>
              <a:t>）原码</a:t>
            </a:r>
          </a:p>
        </p:txBody>
      </p:sp>
      <p:sp>
        <p:nvSpPr>
          <p:cNvPr id="13" name="Rectangle 3"/>
          <p:cNvSpPr>
            <a:spLocks noGrp="1" noChangeArrowheads="1"/>
          </p:cNvSpPr>
          <p:nvPr>
            <p:ph idx="1"/>
          </p:nvPr>
        </p:nvSpPr>
        <p:spPr>
          <a:xfrm>
            <a:off x="819541" y="2132872"/>
            <a:ext cx="7886700" cy="4528932"/>
          </a:xfrm>
        </p:spPr>
        <p:txBody>
          <a:bodyPr vert="horz" wrap="square" lIns="91440" tIns="45720" rIns="91440" bIns="45720" rtlCol="0">
            <a:spAutoFit/>
          </a:bodyPr>
          <a:lstStyle/>
          <a:p>
            <a:pPr defTabSz="457200">
              <a:lnSpc>
                <a:spcPct val="15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符号──绝对值表示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的编码</a:t>
            </a:r>
          </a:p>
          <a:p>
            <a:pPr lvl="1"/>
            <a:r>
              <a:rPr lang="zh-CN" altLang="en-US" dirty="0"/>
              <a:t>例如：</a:t>
            </a:r>
          </a:p>
          <a:p>
            <a:pPr marL="457200" lvl="1" indent="0">
              <a:buNone/>
            </a:pPr>
            <a:r>
              <a:rPr lang="en-US" altLang="zh-CN" dirty="0"/>
              <a:t>   X=+0101011    [X]</a:t>
            </a:r>
            <a:r>
              <a:rPr lang="zh-CN" altLang="en-US" baseline="-25000" dirty="0"/>
              <a:t>原</a:t>
            </a:r>
            <a:r>
              <a:rPr lang="zh-CN" altLang="en-US" dirty="0"/>
              <a:t> </a:t>
            </a:r>
            <a:r>
              <a:rPr lang="en-US" altLang="zh-CN" dirty="0"/>
              <a:t>= 0 0101011</a:t>
            </a:r>
          </a:p>
          <a:p>
            <a:pPr marL="457200" lvl="1" indent="0">
              <a:buNone/>
            </a:pPr>
            <a:r>
              <a:rPr lang="en-US" altLang="zh-CN" dirty="0"/>
              <a:t>   X=- 0101011    [X]</a:t>
            </a:r>
            <a:r>
              <a:rPr lang="zh-CN" altLang="en-US" baseline="-25000" dirty="0"/>
              <a:t>原</a:t>
            </a:r>
            <a:r>
              <a:rPr lang="zh-CN" altLang="en-US" dirty="0"/>
              <a:t> </a:t>
            </a:r>
            <a:r>
              <a:rPr lang="en-US" altLang="zh-CN" dirty="0"/>
              <a:t>= 1 0101011</a:t>
            </a:r>
          </a:p>
          <a:p>
            <a:pPr marL="457200" lvl="1" indent="0">
              <a:buNone/>
            </a:pPr>
            <a:r>
              <a:rPr lang="en-US" altLang="zh-CN" dirty="0"/>
              <a:t>                                               </a:t>
            </a:r>
            <a:r>
              <a:rPr lang="zh-CN" altLang="en-US" dirty="0"/>
              <a:t>符号位</a:t>
            </a:r>
          </a:p>
          <a:p>
            <a:pPr defTabSz="4572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缺点：</a:t>
            </a:r>
          </a:p>
          <a:p>
            <a:pPr lvl="1"/>
            <a:r>
              <a:rPr lang="zh-CN" altLang="en-US" dirty="0"/>
              <a:t>零的表示不唯一：</a:t>
            </a:r>
            <a:br>
              <a:rPr lang="zh-CN" altLang="en-US" dirty="0"/>
            </a:br>
            <a:r>
              <a:rPr lang="en-US" altLang="zh-CN" dirty="0"/>
              <a:t>[+0]</a:t>
            </a:r>
            <a:r>
              <a:rPr lang="zh-CN" altLang="en-US" dirty="0"/>
              <a:t>原 </a:t>
            </a:r>
            <a:r>
              <a:rPr lang="en-US" altLang="zh-CN" dirty="0"/>
              <a:t>=000...0   [-0]</a:t>
            </a:r>
            <a:r>
              <a:rPr lang="zh-CN" altLang="en-US" dirty="0"/>
              <a:t>原 </a:t>
            </a:r>
            <a:r>
              <a:rPr lang="en-US" altLang="zh-CN" dirty="0"/>
              <a:t>=100...0</a:t>
            </a:r>
            <a:r>
              <a:rPr lang="zh-CN" altLang="en-US" dirty="0"/>
              <a:t>。</a:t>
            </a:r>
            <a:endParaRPr lang="en-US" altLang="zh-CN" dirty="0"/>
          </a:p>
          <a:p>
            <a:pPr lvl="1"/>
            <a:r>
              <a:rPr lang="zh-CN" altLang="en-US" dirty="0"/>
              <a:t>进行四则运算时，符号位需单独处</a:t>
            </a:r>
            <a:br>
              <a:rPr lang="zh-CN" altLang="en-US" dirty="0"/>
            </a:br>
            <a:r>
              <a:rPr lang="zh-CN" altLang="en-US" dirty="0"/>
              <a:t>理，且运算规则复杂。</a:t>
            </a:r>
          </a:p>
          <a:p>
            <a:pPr lvl="2"/>
            <a:endParaRPr lang="en-US" altLang="zh-CN" dirty="0"/>
          </a:p>
        </p:txBody>
      </p:sp>
      <p:grpSp>
        <p:nvGrpSpPr>
          <p:cNvPr id="14" name="Group 7"/>
          <p:cNvGrpSpPr/>
          <p:nvPr/>
        </p:nvGrpSpPr>
        <p:grpSpPr bwMode="auto">
          <a:xfrm>
            <a:off x="4566558" y="3004461"/>
            <a:ext cx="609600" cy="1066800"/>
            <a:chOff x="3504" y="2256"/>
            <a:chExt cx="384" cy="816"/>
          </a:xfrm>
        </p:grpSpPr>
        <p:sp>
          <p:nvSpPr>
            <p:cNvPr id="15" name="Rectangle 5"/>
            <p:cNvSpPr>
              <a:spLocks noChangeArrowheads="1"/>
            </p:cNvSpPr>
            <p:nvPr/>
          </p:nvSpPr>
          <p:spPr bwMode="auto">
            <a:xfrm>
              <a:off x="3504" y="2256"/>
              <a:ext cx="192" cy="624"/>
            </a:xfrm>
            <a:prstGeom prst="rect">
              <a:avLst/>
            </a:prstGeom>
            <a:noFill/>
            <a:ln w="28575" cap="sq">
              <a:solidFill>
                <a:srgbClr val="C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隶书" panose="02010509060101010101" pitchFamily="49" charset="-122"/>
                </a:defRPr>
              </a:lvl1pPr>
              <a:lvl2pPr marL="742950" indent="-285750">
                <a:defRPr kumimoji="1" sz="2400">
                  <a:solidFill>
                    <a:schemeClr val="tx1"/>
                  </a:solidFill>
                  <a:latin typeface="Times New Roman" panose="02020603050405020304" pitchFamily="18" charset="0"/>
                  <a:ea typeface="隶书" panose="02010509060101010101" pitchFamily="49" charset="-122"/>
                </a:defRPr>
              </a:lvl2pPr>
              <a:lvl3pPr marL="1143000" indent="-228600">
                <a:defRPr kumimoji="1" sz="2400">
                  <a:solidFill>
                    <a:schemeClr val="tx1"/>
                  </a:solidFill>
                  <a:latin typeface="Times New Roman" panose="02020603050405020304" pitchFamily="18" charset="0"/>
                  <a:ea typeface="隶书" panose="02010509060101010101" pitchFamily="49" charset="-122"/>
                </a:defRPr>
              </a:lvl3pPr>
              <a:lvl4pPr marL="1600200" indent="-228600">
                <a:defRPr kumimoji="1" sz="2400">
                  <a:solidFill>
                    <a:schemeClr val="tx1"/>
                  </a:solidFill>
                  <a:latin typeface="Times New Roman" panose="02020603050405020304" pitchFamily="18" charset="0"/>
                  <a:ea typeface="隶书" panose="02010509060101010101" pitchFamily="49" charset="-122"/>
                </a:defRPr>
              </a:lvl4pPr>
              <a:lvl5pPr marL="2057400" indent="-228600">
                <a:defRPr kumimoji="1" sz="2400">
                  <a:solidFill>
                    <a:schemeClr val="tx1"/>
                  </a:solidFill>
                  <a:latin typeface="Times New Roman" panose="02020603050405020304" pitchFamily="18"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FFFFFF"/>
                </a:solidFill>
                <a:effectLst/>
                <a:uLnTx/>
                <a:uFillTx/>
                <a:latin typeface="Times New Roman" panose="02020603050405020304" pitchFamily="18" charset="0"/>
                <a:ea typeface="隶书" panose="02010509060101010101" pitchFamily="49" charset="-122"/>
                <a:cs typeface="+mn-cs"/>
              </a:endParaRPr>
            </a:p>
          </p:txBody>
        </p:sp>
        <p:sp>
          <p:nvSpPr>
            <p:cNvPr id="16" name="Freeform 6"/>
            <p:cNvSpPr/>
            <p:nvPr/>
          </p:nvSpPr>
          <p:spPr bwMode="auto">
            <a:xfrm>
              <a:off x="3600" y="2880"/>
              <a:ext cx="288" cy="192"/>
            </a:xfrm>
            <a:custGeom>
              <a:avLst/>
              <a:gdLst>
                <a:gd name="T0" fmla="*/ 0 w 288"/>
                <a:gd name="T1" fmla="*/ 0 h 192"/>
                <a:gd name="T2" fmla="*/ 0 w 288"/>
                <a:gd name="T3" fmla="*/ 192 h 192"/>
                <a:gd name="T4" fmla="*/ 288 w 288"/>
                <a:gd name="T5" fmla="*/ 192 h 192"/>
                <a:gd name="T6" fmla="*/ 0 60000 65536"/>
                <a:gd name="T7" fmla="*/ 0 60000 65536"/>
                <a:gd name="T8" fmla="*/ 0 60000 65536"/>
              </a:gdLst>
              <a:ahLst/>
              <a:cxnLst>
                <a:cxn ang="T6">
                  <a:pos x="T0" y="T1"/>
                </a:cxn>
                <a:cxn ang="T7">
                  <a:pos x="T2" y="T3"/>
                </a:cxn>
                <a:cxn ang="T8">
                  <a:pos x="T4" y="T5"/>
                </a:cxn>
              </a:cxnLst>
              <a:rect l="0" t="0" r="r" b="b"/>
              <a:pathLst>
                <a:path w="288" h="192">
                  <a:moveTo>
                    <a:pt x="0" y="0"/>
                  </a:moveTo>
                  <a:lnTo>
                    <a:pt x="0" y="192"/>
                  </a:lnTo>
                  <a:lnTo>
                    <a:pt x="288" y="192"/>
                  </a:lnTo>
                </a:path>
              </a:pathLst>
            </a:custGeom>
            <a:noFill/>
            <a:ln w="28575" cap="sq" cmpd="sng">
              <a:solidFill>
                <a:srgbClr val="C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FFFFFF"/>
                </a:solidFill>
                <a:effectLst/>
                <a:uLnTx/>
                <a:uFillTx/>
                <a:latin typeface="Times New Roman" panose="02020603050405020304" pitchFamily="18" charset="0"/>
                <a:ea typeface="隶书" panose="02010509060101010101" pitchFamily="49" charset="-122"/>
                <a:cs typeface="+mn-cs"/>
              </a:endParaRPr>
            </a:p>
          </p:txBody>
        </p:sp>
      </p:grpSp>
      <p:sp>
        <p:nvSpPr>
          <p:cNvPr id="2" name="灯片编号占位符 1"/>
          <p:cNvSpPr>
            <a:spLocks noGrp="1"/>
          </p:cNvSpPr>
          <p:nvPr>
            <p:ph type="sldNum" sz="quarter" idx="12"/>
          </p:nvPr>
        </p:nvSpPr>
        <p:spPr/>
        <p:txBody>
          <a:bodyPr/>
          <a:lstStyle/>
          <a:p>
            <a:fld id="{D4232AF6-F32E-4A0C-8AD1-E6399D6F9C23}" type="slidenum">
              <a:rPr lang="zh-CN" altLang="en-US" smtClean="0"/>
              <a:t>58</a:t>
            </a:fld>
            <a:endParaRPr lang="zh-CN" altLang="en-US"/>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dirty="0">
                <a:solidFill>
                  <a:schemeClr val="bg1"/>
                </a:solidFill>
              </a:rPr>
              <a:t>不同进位计数制间的转换</a:t>
            </a:r>
            <a:br>
              <a:rPr lang="zh-CN" altLang="en-US" sz="3600" dirty="0">
                <a:solidFill>
                  <a:schemeClr val="bg1"/>
                </a:solidFill>
              </a:rPr>
            </a:br>
            <a:r>
              <a:rPr lang="zh-CN" altLang="en-US" sz="3600" dirty="0">
                <a:solidFill>
                  <a:schemeClr val="bg1"/>
                </a:solidFill>
              </a:rPr>
              <a:t>                </a:t>
            </a:r>
            <a:r>
              <a:rPr lang="en-US" altLang="zh-CN" sz="3600" dirty="0">
                <a:solidFill>
                  <a:schemeClr val="bg1"/>
                </a:solidFill>
              </a:rPr>
              <a:t>——</a:t>
            </a:r>
            <a:r>
              <a:rPr lang="zh-CN" altLang="en-US" sz="3600" dirty="0">
                <a:solidFill>
                  <a:schemeClr val="bg1"/>
                </a:solidFill>
              </a:rPr>
              <a:t>十进制→ </a:t>
            </a:r>
            <a:r>
              <a:rPr lang="en-US" altLang="zh-CN" sz="3600" dirty="0">
                <a:solidFill>
                  <a:schemeClr val="bg1"/>
                </a:solidFill>
              </a:rPr>
              <a:t>R </a:t>
            </a:r>
            <a:r>
              <a:rPr lang="zh-CN" altLang="en-US" sz="3600" dirty="0">
                <a:solidFill>
                  <a:schemeClr val="bg1"/>
                </a:solidFill>
              </a:rPr>
              <a:t>进制</a:t>
            </a:r>
          </a:p>
        </p:txBody>
      </p:sp>
      <p:sp>
        <p:nvSpPr>
          <p:cNvPr id="29" name="Rectangle 2"/>
          <p:cNvSpPr txBox="1">
            <a:spLocks noChangeArrowheads="1"/>
          </p:cNvSpPr>
          <p:nvPr/>
        </p:nvSpPr>
        <p:spPr>
          <a:xfrm>
            <a:off x="2823898" y="979381"/>
            <a:ext cx="387798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二进制数的编码表示</a:t>
            </a: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33" name="文本框 32"/>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34" name="箭头: 五边形 33"/>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370242" y="1673803"/>
            <a:ext cx="1604928"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）反码</a:t>
            </a:r>
          </a:p>
        </p:txBody>
      </p:sp>
      <p:sp>
        <p:nvSpPr>
          <p:cNvPr id="18" name="文本框 17"/>
          <p:cNvSpPr txBox="1"/>
          <p:nvPr/>
        </p:nvSpPr>
        <p:spPr>
          <a:xfrm>
            <a:off x="819541" y="2269193"/>
            <a:ext cx="7886700" cy="4100290"/>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lvl="2"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sz="2200" dirty="0"/>
              <a:t>正数的反码与原码表示相同。</a:t>
            </a:r>
          </a:p>
          <a:p>
            <a:r>
              <a:rPr lang="zh-CN" altLang="en-US" sz="2200" dirty="0"/>
              <a:t>负数的反码与原码有如下关系：</a:t>
            </a:r>
          </a:p>
          <a:p>
            <a:pPr lvl="1"/>
            <a:r>
              <a:rPr lang="zh-CN" altLang="en-US" sz="2200" dirty="0">
                <a:latin typeface="微软雅黑" panose="020B0503020204020204" pitchFamily="34" charset="-122"/>
                <a:ea typeface="微软雅黑" panose="020B0503020204020204" pitchFamily="34" charset="-122"/>
              </a:rPr>
              <a:t>符号位相同</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仍用</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表示</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，其余各位取反</a:t>
            </a:r>
            <a:r>
              <a:rPr lang="en-US" altLang="zh-CN" sz="2200" dirty="0">
                <a:latin typeface="微软雅黑" panose="020B0503020204020204" pitchFamily="34" charset="-122"/>
                <a:ea typeface="微软雅黑" panose="020B0503020204020204" pitchFamily="34" charset="-122"/>
              </a:rPr>
              <a:t>(0</a:t>
            </a:r>
            <a:r>
              <a:rPr lang="zh-CN" altLang="en-US" sz="2200" dirty="0">
                <a:latin typeface="微软雅黑" panose="020B0503020204020204" pitchFamily="34" charset="-122"/>
                <a:ea typeface="微软雅黑" panose="020B0503020204020204" pitchFamily="34" charset="-122"/>
              </a:rPr>
              <a:t>变</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变</a:t>
            </a:r>
            <a:r>
              <a:rPr lang="en-US" altLang="zh-CN" sz="2200" dirty="0">
                <a:latin typeface="微软雅黑" panose="020B0503020204020204" pitchFamily="34" charset="-122"/>
                <a:ea typeface="微软雅黑" panose="020B0503020204020204" pitchFamily="34" charset="-122"/>
              </a:rPr>
              <a:t>0)</a:t>
            </a:r>
            <a:r>
              <a:rPr lang="zh-CN" altLang="en-US" sz="2200" dirty="0">
                <a:latin typeface="微软雅黑" panose="020B0503020204020204" pitchFamily="34" charset="-122"/>
                <a:ea typeface="微软雅黑" panose="020B0503020204020204" pitchFamily="34" charset="-122"/>
              </a:rPr>
              <a:t>。例如：</a:t>
            </a:r>
            <a:br>
              <a:rPr lang="zh-CN" altLang="en-US" sz="2200" dirty="0">
                <a:latin typeface="微软雅黑" panose="020B0503020204020204" pitchFamily="34" charset="-122"/>
                <a:ea typeface="微软雅黑" panose="020B0503020204020204" pitchFamily="34" charset="-122"/>
              </a:rPr>
            </a:br>
            <a:r>
              <a:rPr lang="en-US" altLang="zh-CN" sz="2200" dirty="0">
                <a:latin typeface="微软雅黑" panose="020B0503020204020204" pitchFamily="34" charset="-122"/>
                <a:ea typeface="微软雅黑" panose="020B0503020204020204" pitchFamily="34" charset="-122"/>
              </a:rPr>
              <a:t>X=-1100110 [X]</a:t>
            </a:r>
            <a:r>
              <a:rPr lang="zh-CN" altLang="en-US" sz="2200" baseline="-25000" dirty="0">
                <a:latin typeface="微软雅黑" panose="020B0503020204020204" pitchFamily="34" charset="-122"/>
                <a:ea typeface="微软雅黑" panose="020B0503020204020204" pitchFamily="34" charset="-122"/>
              </a:rPr>
              <a:t>原</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=11100110 [X]</a:t>
            </a:r>
            <a:r>
              <a:rPr lang="zh-CN" altLang="en-US" sz="2200" baseline="-25000" dirty="0">
                <a:latin typeface="微软雅黑" panose="020B0503020204020204" pitchFamily="34" charset="-122"/>
                <a:ea typeface="微软雅黑" panose="020B0503020204020204" pitchFamily="34" charset="-122"/>
              </a:rPr>
              <a:t>反</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=10011001</a:t>
            </a:r>
            <a:br>
              <a:rPr lang="en-US" altLang="zh-CN" sz="2200" dirty="0">
                <a:latin typeface="微软雅黑" panose="020B0503020204020204" pitchFamily="34" charset="-122"/>
                <a:ea typeface="微软雅黑" panose="020B0503020204020204" pitchFamily="34" charset="-122"/>
              </a:rPr>
            </a:br>
            <a:r>
              <a:rPr lang="en-US" altLang="zh-CN" sz="2200" dirty="0">
                <a:latin typeface="微软雅黑" panose="020B0503020204020204" pitchFamily="34" charset="-122"/>
                <a:ea typeface="微软雅黑" panose="020B0503020204020204" pitchFamily="34" charset="-122"/>
              </a:rPr>
              <a:t>X=+0000000 [X]</a:t>
            </a:r>
            <a:r>
              <a:rPr lang="zh-CN" altLang="en-US" sz="2200" baseline="-25000" dirty="0">
                <a:latin typeface="微软雅黑" panose="020B0503020204020204" pitchFamily="34" charset="-122"/>
                <a:ea typeface="微软雅黑" panose="020B0503020204020204" pitchFamily="34" charset="-122"/>
              </a:rPr>
              <a:t>原</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=00000000 [X]</a:t>
            </a:r>
            <a:r>
              <a:rPr lang="zh-CN" altLang="en-US" sz="2200" baseline="-25000" dirty="0">
                <a:latin typeface="微软雅黑" panose="020B0503020204020204" pitchFamily="34" charset="-122"/>
                <a:ea typeface="微软雅黑" panose="020B0503020204020204" pitchFamily="34" charset="-122"/>
              </a:rPr>
              <a:t>反</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=00000000</a:t>
            </a:r>
          </a:p>
          <a:p>
            <a:r>
              <a:rPr lang="zh-CN" altLang="en-US" sz="2200" dirty="0"/>
              <a:t>反码中零的表示也不唯一</a:t>
            </a:r>
          </a:p>
          <a:p>
            <a:pPr lvl="1"/>
            <a:r>
              <a:rPr lang="en-US" altLang="zh-CN" sz="2200" dirty="0">
                <a:latin typeface="微软雅黑" panose="020B0503020204020204" pitchFamily="34" charset="-122"/>
                <a:ea typeface="微软雅黑" panose="020B0503020204020204" pitchFamily="34" charset="-122"/>
              </a:rPr>
              <a:t>X=-0000000 [X]</a:t>
            </a:r>
            <a:r>
              <a:rPr lang="zh-CN" altLang="en-US" sz="2200" baseline="-25000" dirty="0">
                <a:latin typeface="微软雅黑" panose="020B0503020204020204" pitchFamily="34" charset="-122"/>
                <a:ea typeface="微软雅黑" panose="020B0503020204020204" pitchFamily="34" charset="-122"/>
              </a:rPr>
              <a:t>原</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=10000000 [X]</a:t>
            </a:r>
            <a:r>
              <a:rPr lang="zh-CN" altLang="en-US" sz="2200" baseline="-25000" dirty="0">
                <a:latin typeface="微软雅黑" panose="020B0503020204020204" pitchFamily="34" charset="-122"/>
                <a:ea typeface="微软雅黑" panose="020B0503020204020204" pitchFamily="34" charset="-122"/>
              </a:rPr>
              <a:t>反</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=11111111</a:t>
            </a:r>
          </a:p>
          <a:p>
            <a:r>
              <a:rPr lang="zh-CN" altLang="en-US" sz="2200" dirty="0"/>
              <a:t>反码只是求补码的中间码</a:t>
            </a:r>
          </a:p>
        </p:txBody>
      </p:sp>
      <p:sp>
        <p:nvSpPr>
          <p:cNvPr id="2" name="灯片编号占位符 1"/>
          <p:cNvSpPr>
            <a:spLocks noGrp="1"/>
          </p:cNvSpPr>
          <p:nvPr>
            <p:ph type="sldNum" sz="quarter" idx="12"/>
          </p:nvPr>
        </p:nvSpPr>
        <p:spPr/>
        <p:txBody>
          <a:bodyPr/>
          <a:lstStyle/>
          <a:p>
            <a:fld id="{D4232AF6-F32E-4A0C-8AD1-E6399D6F9C23}" type="slidenum">
              <a:rPr lang="zh-CN" altLang="en-US" smtClean="0"/>
              <a:t>59</a:t>
            </a:fld>
            <a:endParaRPr lang="zh-CN" altLang="en-US"/>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29032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0.2 </a:t>
            </a:r>
            <a:r>
              <a:rPr lang="zh-CN" altLang="en-US" dirty="0"/>
              <a:t>课程安排</a:t>
            </a:r>
          </a:p>
        </p:txBody>
      </p:sp>
      <p:sp>
        <p:nvSpPr>
          <p:cNvPr id="51" name="文本框 50"/>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47" name="文本框 46"/>
          <p:cNvSpPr txBox="1"/>
          <p:nvPr/>
        </p:nvSpPr>
        <p:spPr>
          <a:xfrm>
            <a:off x="3716802" y="905617"/>
            <a:ext cx="1826142"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课程安排</a:t>
            </a:r>
          </a:p>
        </p:txBody>
      </p:sp>
      <p:sp>
        <p:nvSpPr>
          <p:cNvPr id="48" name="矩形 47"/>
          <p:cNvSpPr/>
          <p:nvPr/>
        </p:nvSpPr>
        <p:spPr>
          <a:xfrm>
            <a:off x="3877536" y="2038006"/>
            <a:ext cx="5128148" cy="3654334"/>
          </a:xfrm>
          <a:prstGeom prst="rect">
            <a:avLst/>
          </a:prstGeom>
        </p:spPr>
        <p:txBody>
          <a:bodyPr wrap="square">
            <a:spAutoFit/>
          </a:bodyPr>
          <a:lstStyle/>
          <a:p>
            <a:pPr marL="285750" indent="-285750">
              <a:lnSpc>
                <a:spcPct val="130000"/>
              </a:lnSpc>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共</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章</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1-3</a:t>
            </a:r>
            <a:r>
              <a:rPr lang="zh-CN" altLang="en-US" sz="2000" dirty="0">
                <a:latin typeface="微软雅黑" panose="020B0503020204020204" pitchFamily="34" charset="-122"/>
                <a:ea typeface="微软雅黑" panose="020B0503020204020204" pitchFamily="34" charset="-122"/>
              </a:rPr>
              <a:t>章：面向对象程序设计基础</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主讲人：田原 副教授</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4-6</a:t>
            </a:r>
            <a:r>
              <a:rPr lang="zh-CN" altLang="en-US" sz="2000" dirty="0">
                <a:latin typeface="微软雅黑" panose="020B0503020204020204" pitchFamily="34" charset="-122"/>
                <a:ea typeface="微软雅黑" panose="020B0503020204020204" pitchFamily="34" charset="-122"/>
              </a:rPr>
              <a:t>章：基于对象的程序设计</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主讲人：杨溪 副教授</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7-9</a:t>
            </a:r>
            <a:r>
              <a:rPr lang="zh-CN" altLang="en-US" sz="2000" dirty="0">
                <a:latin typeface="微软雅黑" panose="020B0503020204020204" pitchFamily="34" charset="-122"/>
                <a:ea typeface="微软雅黑" panose="020B0503020204020204" pitchFamily="34" charset="-122"/>
              </a:rPr>
              <a:t>章：面向对象程序设计</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主讲人：马锐 副教授</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10-12</a:t>
            </a:r>
            <a:r>
              <a:rPr lang="zh-CN" altLang="en-US" sz="2000" dirty="0">
                <a:latin typeface="微软雅黑" panose="020B0503020204020204" pitchFamily="34" charset="-122"/>
                <a:ea typeface="微软雅黑" panose="020B0503020204020204" pitchFamily="34" charset="-122"/>
              </a:rPr>
              <a:t>章：面向对象程序设计扩展</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主讲人：王琪 助理教授</a:t>
            </a:r>
            <a:endParaRPr lang="en-US" altLang="zh-CN" sz="2000" dirty="0">
              <a:latin typeface="微软雅黑" panose="020B0503020204020204" pitchFamily="34" charset="-122"/>
              <a:ea typeface="微软雅黑" panose="020B0503020204020204" pitchFamily="34" charset="-122"/>
            </a:endParaRPr>
          </a:p>
        </p:txBody>
      </p:sp>
      <p:sp>
        <p:nvSpPr>
          <p:cNvPr id="52" name="文本框 51"/>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课程安培</a:t>
            </a:r>
          </a:p>
        </p:txBody>
      </p:sp>
      <p:sp>
        <p:nvSpPr>
          <p:cNvPr id="2" name="灯片编号占位符 1"/>
          <p:cNvSpPr>
            <a:spLocks noGrp="1"/>
          </p:cNvSpPr>
          <p:nvPr>
            <p:ph type="sldNum" sz="quarter" idx="12"/>
          </p:nvPr>
        </p:nvSpPr>
        <p:spPr/>
        <p:txBody>
          <a:bodyPr/>
          <a:lstStyle/>
          <a:p>
            <a:fld id="{FDEBF119-12CC-4A19-A29F-D0422DAC2E01}" type="slidenum">
              <a:rPr lang="zh-CN" altLang="en-US" smtClean="0"/>
              <a:t>6</a:t>
            </a:fld>
            <a:endParaRPr lang="zh-CN" altLang="en-US"/>
          </a:p>
        </p:txBody>
      </p:sp>
      <p:pic>
        <p:nvPicPr>
          <p:cNvPr id="6" name="图片 5"/>
          <p:cNvPicPr>
            <a:picLocks noChangeAspect="1"/>
          </p:cNvPicPr>
          <p:nvPr/>
        </p:nvPicPr>
        <p:blipFill>
          <a:blip r:embed="rId3"/>
          <a:stretch>
            <a:fillRect/>
          </a:stretch>
        </p:blipFill>
        <p:spPr>
          <a:xfrm>
            <a:off x="615981" y="1888118"/>
            <a:ext cx="2853167" cy="3804222"/>
          </a:xfrm>
          <a:prstGeom prst="rect">
            <a:avLst/>
          </a:prstGeom>
        </p:spPr>
      </p:pic>
      <p:sp>
        <p:nvSpPr>
          <p:cNvPr id="16" name="文本框 15"/>
          <p:cNvSpPr txBox="1"/>
          <p:nvPr/>
        </p:nvSpPr>
        <p:spPr>
          <a:xfrm>
            <a:off x="3877536" y="5926980"/>
            <a:ext cx="4705350" cy="453457"/>
          </a:xfrm>
          <a:prstGeom prst="rect">
            <a:avLst/>
          </a:prstGeom>
        </p:spPr>
        <p:txBody>
          <a:bodyPr wrap="square">
            <a:spAutoFit/>
          </a:bodyPr>
          <a:lstStyle>
            <a:defPPr>
              <a:defRPr lang="en-US"/>
            </a:defPPr>
            <a:lvl1pPr marL="285750" indent="-285750">
              <a:lnSpc>
                <a:spcPct val="130000"/>
              </a:lnSpc>
              <a:buFont typeface="Wingdings" panose="05000000000000000000" pitchFamily="2" charset="2"/>
              <a:buChar char="n"/>
              <a:defRPr sz="2000">
                <a:latin typeface="微软雅黑" panose="020B0503020204020204" pitchFamily="34" charset="-122"/>
                <a:ea typeface="微软雅黑" panose="020B0503020204020204" pitchFamily="34" charset="-122"/>
              </a:defRPr>
            </a:lvl1pPr>
          </a:lstStyle>
          <a:p>
            <a:r>
              <a:rPr lang="en-US" altLang="zh-CN" dirty="0"/>
              <a:t>48</a:t>
            </a:r>
            <a:r>
              <a:rPr lang="zh-CN" altLang="en-US"/>
              <a:t>课时 讲授</a:t>
            </a:r>
            <a:r>
              <a:rPr lang="en-US" altLang="zh-CN" dirty="0"/>
              <a:t>+32</a:t>
            </a:r>
            <a:r>
              <a:rPr lang="zh-CN" altLang="en-US" dirty="0"/>
              <a:t>课时 实验</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dirty="0">
                <a:solidFill>
                  <a:schemeClr val="bg1"/>
                </a:solidFill>
              </a:rPr>
              <a:t>不同进位计数制间的转换</a:t>
            </a:r>
            <a:br>
              <a:rPr lang="zh-CN" altLang="en-US" sz="3600" dirty="0">
                <a:solidFill>
                  <a:schemeClr val="bg1"/>
                </a:solidFill>
              </a:rPr>
            </a:br>
            <a:r>
              <a:rPr lang="zh-CN" altLang="en-US" sz="3600" dirty="0">
                <a:solidFill>
                  <a:schemeClr val="bg1"/>
                </a:solidFill>
              </a:rPr>
              <a:t>                </a:t>
            </a:r>
            <a:r>
              <a:rPr lang="en-US" altLang="zh-CN" sz="3600" dirty="0">
                <a:solidFill>
                  <a:schemeClr val="bg1"/>
                </a:solidFill>
              </a:rPr>
              <a:t>——</a:t>
            </a:r>
            <a:r>
              <a:rPr lang="zh-CN" altLang="en-US" sz="3600" dirty="0">
                <a:solidFill>
                  <a:schemeClr val="bg1"/>
                </a:solidFill>
              </a:rPr>
              <a:t>十进制→ </a:t>
            </a:r>
            <a:r>
              <a:rPr lang="en-US" altLang="zh-CN" sz="3600" dirty="0">
                <a:solidFill>
                  <a:schemeClr val="bg1"/>
                </a:solidFill>
              </a:rPr>
              <a:t>R </a:t>
            </a:r>
            <a:r>
              <a:rPr lang="zh-CN" altLang="en-US" sz="3600" dirty="0">
                <a:solidFill>
                  <a:schemeClr val="bg1"/>
                </a:solidFill>
              </a:rPr>
              <a:t>进制</a:t>
            </a:r>
          </a:p>
        </p:txBody>
      </p:sp>
      <p:sp>
        <p:nvSpPr>
          <p:cNvPr id="29" name="Rectangle 2"/>
          <p:cNvSpPr txBox="1">
            <a:spLocks noChangeArrowheads="1"/>
          </p:cNvSpPr>
          <p:nvPr/>
        </p:nvSpPr>
        <p:spPr>
          <a:xfrm>
            <a:off x="2823898" y="979381"/>
            <a:ext cx="387798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二进制数的编码表示</a:t>
            </a: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33" name="文本框 32"/>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34" name="箭头: 五边形 33"/>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370243" y="1673803"/>
            <a:ext cx="1604927"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）补码</a:t>
            </a:r>
          </a:p>
        </p:txBody>
      </p:sp>
      <p:sp>
        <p:nvSpPr>
          <p:cNvPr id="18" name="文本框 17"/>
          <p:cNvSpPr txBox="1"/>
          <p:nvPr/>
        </p:nvSpPr>
        <p:spPr>
          <a:xfrm>
            <a:off x="819541" y="2269193"/>
            <a:ext cx="7886700" cy="2508379"/>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lvl="2"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sz="2200" dirty="0"/>
              <a:t>模数：从物理意义上，是某种计量容器的容量。在模数系统中有一种特殊的运算叫“取模（趋于）”运算。</a:t>
            </a:r>
            <a:endParaRPr lang="en-US" altLang="zh-CN" sz="2200" dirty="0"/>
          </a:p>
          <a:p>
            <a:pPr marL="0" indent="0">
              <a:lnSpc>
                <a:spcPct val="100000"/>
              </a:lnSpc>
              <a:buNone/>
            </a:pPr>
            <a:r>
              <a:rPr lang="zh-CN" altLang="en-US" sz="2200" dirty="0"/>
              <a:t>   如：</a:t>
            </a:r>
            <a:r>
              <a:rPr lang="en-US" altLang="zh-CN" sz="2200" dirty="0"/>
              <a:t>14%12=2</a:t>
            </a:r>
          </a:p>
          <a:p>
            <a:pPr marL="0" indent="0">
              <a:lnSpc>
                <a:spcPct val="100000"/>
              </a:lnSpc>
              <a:buNone/>
            </a:pPr>
            <a:r>
              <a:rPr lang="en-US" altLang="zh-CN" sz="2200" dirty="0"/>
              <a:t>          </a:t>
            </a:r>
            <a:r>
              <a:rPr lang="zh-CN" altLang="en-US" sz="2200" dirty="0"/>
              <a:t>（</a:t>
            </a:r>
            <a:r>
              <a:rPr lang="en-US" altLang="zh-CN" sz="2200" dirty="0"/>
              <a:t>8+</a:t>
            </a:r>
            <a:r>
              <a:rPr lang="zh-CN" altLang="en-US" sz="2200" dirty="0"/>
              <a:t>（</a:t>
            </a:r>
            <a:r>
              <a:rPr lang="en-US" altLang="zh-CN" sz="2200" dirty="0"/>
              <a:t>-2</a:t>
            </a:r>
            <a:r>
              <a:rPr lang="zh-CN" altLang="en-US" sz="2200" dirty="0"/>
              <a:t>））</a:t>
            </a:r>
            <a:r>
              <a:rPr lang="en-US" altLang="zh-CN" sz="2200" dirty="0"/>
              <a:t>%12=6</a:t>
            </a:r>
          </a:p>
          <a:p>
            <a:pPr marL="0" indent="0">
              <a:lnSpc>
                <a:spcPct val="100000"/>
              </a:lnSpc>
              <a:buNone/>
            </a:pPr>
            <a:r>
              <a:rPr lang="en-US" altLang="zh-CN" sz="2200" dirty="0"/>
              <a:t>            </a:t>
            </a:r>
            <a:r>
              <a:rPr lang="zh-CN" altLang="en-US" sz="2200" dirty="0"/>
              <a:t>（</a:t>
            </a:r>
            <a:r>
              <a:rPr lang="en-US" altLang="zh-CN" sz="2200" dirty="0"/>
              <a:t>8+10</a:t>
            </a:r>
            <a:r>
              <a:rPr lang="zh-CN" altLang="en-US" sz="2200" dirty="0"/>
              <a:t>）</a:t>
            </a:r>
            <a:r>
              <a:rPr lang="en-US" altLang="zh-CN" sz="2200" dirty="0"/>
              <a:t>%12=6</a:t>
            </a:r>
            <a:endParaRPr lang="zh-CN" altLang="en-US" sz="2200" dirty="0"/>
          </a:p>
        </p:txBody>
      </p:sp>
      <p:sp>
        <p:nvSpPr>
          <p:cNvPr id="14" name="文本框 13"/>
          <p:cNvSpPr txBox="1"/>
          <p:nvPr/>
        </p:nvSpPr>
        <p:spPr>
          <a:xfrm>
            <a:off x="819541" y="4936872"/>
            <a:ext cx="7990590" cy="1048172"/>
          </a:xfrm>
          <a:prstGeom prst="rect">
            <a:avLst/>
          </a:prstGeom>
        </p:spPr>
        <p:txBody>
          <a:bodyPr vert="horz" wrap="square" lIns="91440" tIns="45720" rIns="91440" bIns="45720" rtlCol="0">
            <a:spAutoFit/>
          </a:bodyPr>
          <a:lstStyle>
            <a:defPPr>
              <a:defRPr lang="en-US"/>
            </a:defPPr>
            <a:lvl1pPr marL="228600" indent="-228600">
              <a:lnSpc>
                <a:spcPct val="150000"/>
              </a:lnSpc>
              <a:spcBef>
                <a:spcPts val="1000"/>
              </a:spcBef>
              <a:buFont typeface="Wingdings" panose="05000000000000000000" pitchFamily="2" charset="2"/>
              <a:buChar char="p"/>
              <a:defRPr sz="22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lvl="2"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补数：</a:t>
            </a:r>
            <a:r>
              <a:rPr lang="en-US" altLang="zh-CN" dirty="0"/>
              <a:t>A</a:t>
            </a:r>
            <a:r>
              <a:rPr lang="zh-CN" altLang="en-US" dirty="0"/>
              <a:t>减去</a:t>
            </a:r>
            <a:r>
              <a:rPr lang="en-US" altLang="zh-CN" dirty="0"/>
              <a:t>B</a:t>
            </a:r>
            <a:r>
              <a:rPr lang="zh-CN" altLang="en-US" dirty="0"/>
              <a:t>取模，或者说</a:t>
            </a:r>
            <a:r>
              <a:rPr lang="en-US" altLang="zh-CN" dirty="0"/>
              <a:t>A</a:t>
            </a:r>
            <a:r>
              <a:rPr lang="zh-CN" altLang="en-US" dirty="0"/>
              <a:t>加上</a:t>
            </a:r>
            <a:r>
              <a:rPr lang="en-US" altLang="zh-CN" dirty="0"/>
              <a:t>-B</a:t>
            </a:r>
            <a:r>
              <a:rPr lang="zh-CN" altLang="en-US" dirty="0"/>
              <a:t>取模，等于</a:t>
            </a:r>
            <a:r>
              <a:rPr lang="en-US" altLang="zh-CN" dirty="0"/>
              <a:t>A</a:t>
            </a:r>
            <a:r>
              <a:rPr lang="zh-CN" altLang="en-US" dirty="0"/>
              <a:t>加</a:t>
            </a:r>
            <a:r>
              <a:rPr lang="en-US" altLang="zh-CN" dirty="0"/>
              <a:t>+C</a:t>
            </a:r>
            <a:r>
              <a:rPr lang="zh-CN" altLang="en-US" dirty="0"/>
              <a:t>取模，则</a:t>
            </a:r>
            <a:r>
              <a:rPr lang="en-US" altLang="zh-CN" dirty="0"/>
              <a:t>-B</a:t>
            </a:r>
            <a:r>
              <a:rPr lang="zh-CN" altLang="en-US" dirty="0"/>
              <a:t>和</a:t>
            </a:r>
            <a:r>
              <a:rPr lang="en-US" altLang="zh-CN" dirty="0"/>
              <a:t>C</a:t>
            </a:r>
            <a:r>
              <a:rPr lang="zh-CN" altLang="en-US" dirty="0"/>
              <a:t>互为补数。例：</a:t>
            </a:r>
            <a:r>
              <a:rPr lang="en-US" altLang="zh-CN" dirty="0"/>
              <a:t>8+(-2)=8+10 (%12 )</a:t>
            </a:r>
          </a:p>
        </p:txBody>
      </p:sp>
      <p:sp>
        <p:nvSpPr>
          <p:cNvPr id="2" name="灯片编号占位符 1"/>
          <p:cNvSpPr>
            <a:spLocks noGrp="1"/>
          </p:cNvSpPr>
          <p:nvPr>
            <p:ph type="sldNum" sz="quarter" idx="12"/>
          </p:nvPr>
        </p:nvSpPr>
        <p:spPr/>
        <p:txBody>
          <a:bodyPr/>
          <a:lstStyle/>
          <a:p>
            <a:fld id="{D4232AF6-F32E-4A0C-8AD1-E6399D6F9C23}" type="slidenum">
              <a:rPr lang="zh-CN" altLang="en-US" smtClean="0"/>
              <a:t>60</a:t>
            </a:fld>
            <a:endParaRPr lang="zh-CN" altLang="en-US"/>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dirty="0">
                <a:solidFill>
                  <a:schemeClr val="bg1"/>
                </a:solidFill>
              </a:rPr>
              <a:t>不同进位计数制间的转换</a:t>
            </a:r>
            <a:br>
              <a:rPr lang="zh-CN" altLang="en-US" sz="3600" dirty="0">
                <a:solidFill>
                  <a:schemeClr val="bg1"/>
                </a:solidFill>
              </a:rPr>
            </a:br>
            <a:r>
              <a:rPr lang="zh-CN" altLang="en-US" sz="3600" dirty="0">
                <a:solidFill>
                  <a:schemeClr val="bg1"/>
                </a:solidFill>
              </a:rPr>
              <a:t>                </a:t>
            </a:r>
            <a:r>
              <a:rPr lang="en-US" altLang="zh-CN" sz="3600" dirty="0">
                <a:solidFill>
                  <a:schemeClr val="bg1"/>
                </a:solidFill>
              </a:rPr>
              <a:t>——</a:t>
            </a:r>
            <a:r>
              <a:rPr lang="zh-CN" altLang="en-US" sz="3600" dirty="0">
                <a:solidFill>
                  <a:schemeClr val="bg1"/>
                </a:solidFill>
              </a:rPr>
              <a:t>十进制→ </a:t>
            </a:r>
            <a:r>
              <a:rPr lang="en-US" altLang="zh-CN" sz="3600" dirty="0">
                <a:solidFill>
                  <a:schemeClr val="bg1"/>
                </a:solidFill>
              </a:rPr>
              <a:t>R </a:t>
            </a:r>
            <a:r>
              <a:rPr lang="zh-CN" altLang="en-US" sz="3600" dirty="0">
                <a:solidFill>
                  <a:schemeClr val="bg1"/>
                </a:solidFill>
              </a:rPr>
              <a:t>进制</a:t>
            </a:r>
          </a:p>
        </p:txBody>
      </p:sp>
      <p:sp>
        <p:nvSpPr>
          <p:cNvPr id="29" name="Rectangle 2"/>
          <p:cNvSpPr txBox="1">
            <a:spLocks noChangeArrowheads="1"/>
          </p:cNvSpPr>
          <p:nvPr/>
        </p:nvSpPr>
        <p:spPr>
          <a:xfrm>
            <a:off x="2823898" y="979381"/>
            <a:ext cx="387798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二进制数的编码表示</a:t>
            </a: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33" name="文本框 32"/>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34" name="箭头: 五边形 33"/>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370243" y="1673803"/>
            <a:ext cx="1604927"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）补码</a:t>
            </a:r>
          </a:p>
        </p:txBody>
      </p:sp>
      <p:sp>
        <p:nvSpPr>
          <p:cNvPr id="18" name="文本框 17"/>
          <p:cNvSpPr txBox="1"/>
          <p:nvPr/>
        </p:nvSpPr>
        <p:spPr>
          <a:xfrm>
            <a:off x="819541" y="2269193"/>
            <a:ext cx="7886700" cy="3779689"/>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lvl="2"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sz="2200" dirty="0"/>
              <a:t>补码（负数）：</a:t>
            </a:r>
            <a:endParaRPr lang="en-US" altLang="zh-CN" sz="2200" dirty="0"/>
          </a:p>
          <a:p>
            <a:pPr lvl="1">
              <a:lnSpc>
                <a:spcPct val="150000"/>
              </a:lnSpc>
            </a:pPr>
            <a:r>
              <a:rPr lang="zh-CN" altLang="en-US" sz="2200" dirty="0">
                <a:latin typeface="微软雅黑" panose="020B0503020204020204" pitchFamily="34" charset="-122"/>
                <a:ea typeface="微软雅黑" panose="020B0503020204020204" pitchFamily="34" charset="-122"/>
              </a:rPr>
              <a:t>当</a:t>
            </a:r>
            <a:r>
              <a:rPr lang="en-US" altLang="zh-CN" sz="2200" dirty="0">
                <a:latin typeface="微软雅黑" panose="020B0503020204020204" pitchFamily="34" charset="-122"/>
                <a:ea typeface="微软雅黑" panose="020B0503020204020204" pitchFamily="34" charset="-122"/>
              </a:rPr>
              <a:t>A</a:t>
            </a:r>
            <a:r>
              <a:rPr lang="zh-CN" altLang="en-US" sz="2200" dirty="0">
                <a:latin typeface="微软雅黑" panose="020B0503020204020204" pitchFamily="34" charset="-122"/>
                <a:ea typeface="微软雅黑" panose="020B0503020204020204" pitchFamily="34" charset="-122"/>
              </a:rPr>
              <a:t>为</a:t>
            </a:r>
            <a:r>
              <a:rPr lang="en-US" altLang="zh-CN" sz="2200" dirty="0">
                <a:latin typeface="微软雅黑" panose="020B0503020204020204" pitchFamily="34" charset="-122"/>
                <a:ea typeface="微软雅黑" panose="020B0503020204020204" pitchFamily="34" charset="-122"/>
              </a:rPr>
              <a:t>n</a:t>
            </a:r>
            <a:r>
              <a:rPr lang="zh-CN" altLang="en-US" sz="2200" dirty="0">
                <a:latin typeface="微软雅黑" panose="020B0503020204020204" pitchFamily="34" charset="-122"/>
                <a:ea typeface="微软雅黑" panose="020B0503020204020204" pitchFamily="34" charset="-122"/>
              </a:rPr>
              <a:t>位</a:t>
            </a: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进制整数</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包括一位符号位</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，设其的模数为 </a:t>
            </a:r>
            <a:r>
              <a:rPr lang="en-US" altLang="zh-CN" sz="2200" dirty="0">
                <a:latin typeface="微软雅黑" panose="020B0503020204020204" pitchFamily="34" charset="-122"/>
                <a:ea typeface="微软雅黑" panose="020B0503020204020204" pitchFamily="34" charset="-122"/>
              </a:rPr>
              <a:t>2^n</a:t>
            </a:r>
            <a:r>
              <a:rPr lang="zh-CN" altLang="en-US" sz="2200" dirty="0">
                <a:latin typeface="微软雅黑" panose="020B0503020204020204" pitchFamily="34" charset="-122"/>
                <a:ea typeface="微软雅黑" panose="020B0503020204020204" pitchFamily="34" charset="-122"/>
              </a:rPr>
              <a:t>时，其补数称作补码。</a:t>
            </a:r>
            <a:endParaRPr lang="en-US" altLang="zh-CN" sz="2200" dirty="0">
              <a:latin typeface="微软雅黑" panose="020B0503020204020204" pitchFamily="34" charset="-122"/>
              <a:ea typeface="微软雅黑" panose="020B0503020204020204" pitchFamily="34" charset="-122"/>
            </a:endParaRPr>
          </a:p>
          <a:p>
            <a:pPr lvl="1">
              <a:lnSpc>
                <a:spcPct val="150000"/>
              </a:lnSpc>
            </a:pPr>
            <a:r>
              <a:rPr lang="zh-CN" altLang="en-US" sz="2200" dirty="0">
                <a:latin typeface="微软雅黑" panose="020B0503020204020204" pitchFamily="34" charset="-122"/>
                <a:ea typeface="微软雅黑" panose="020B0503020204020204" pitchFamily="34" charset="-122"/>
              </a:rPr>
              <a:t>当</a:t>
            </a:r>
            <a:r>
              <a:rPr lang="en-US" altLang="zh-CN" sz="2200" dirty="0">
                <a:latin typeface="微软雅黑" panose="020B0503020204020204" pitchFamily="34" charset="-122"/>
                <a:ea typeface="微软雅黑" panose="020B0503020204020204" pitchFamily="34" charset="-122"/>
              </a:rPr>
              <a:t>A</a:t>
            </a:r>
            <a:r>
              <a:rPr lang="zh-CN" altLang="en-US" sz="2200" dirty="0">
                <a:latin typeface="微软雅黑" panose="020B0503020204020204" pitchFamily="34" charset="-122"/>
                <a:ea typeface="微软雅黑" panose="020B0503020204020204" pitchFamily="34" charset="-122"/>
              </a:rPr>
              <a:t>为</a:t>
            </a:r>
            <a:r>
              <a:rPr lang="en-US" altLang="zh-CN" sz="2200" dirty="0">
                <a:latin typeface="微软雅黑" panose="020B0503020204020204" pitchFamily="34" charset="-122"/>
                <a:ea typeface="微软雅黑" panose="020B0503020204020204" pitchFamily="34" charset="-122"/>
              </a:rPr>
              <a:t>n</a:t>
            </a:r>
            <a:r>
              <a:rPr lang="zh-CN" altLang="en-US" sz="2200" dirty="0">
                <a:latin typeface="微软雅黑" panose="020B0503020204020204" pitchFamily="34" charset="-122"/>
                <a:ea typeface="微软雅黑" panose="020B0503020204020204" pitchFamily="34" charset="-122"/>
              </a:rPr>
              <a:t>位</a:t>
            </a: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进制小数</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包括一位符号位</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，设其的模数为 </a:t>
            </a: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时，其补数称作补码。</a:t>
            </a:r>
          </a:p>
          <a:p>
            <a:pPr lvl="1">
              <a:lnSpc>
                <a:spcPct val="150000"/>
              </a:lnSpc>
            </a:pPr>
            <a:r>
              <a:rPr lang="zh-CN" altLang="en-US" sz="2200" dirty="0">
                <a:latin typeface="微软雅黑" panose="020B0503020204020204" pitchFamily="34" charset="-122"/>
                <a:ea typeface="微软雅黑" panose="020B0503020204020204" pitchFamily="34" charset="-122"/>
              </a:rPr>
              <a:t>一个二进制负数可用其模数与真值做加法 </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模减去该数的绝对值</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求得其补码。</a:t>
            </a:r>
            <a:endParaRPr lang="en-US" altLang="zh-CN" sz="22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D4232AF6-F32E-4A0C-8AD1-E6399D6F9C23}" type="slidenum">
              <a:rPr lang="zh-CN" altLang="en-US" smtClean="0"/>
              <a:t>61</a:t>
            </a:fld>
            <a:endParaRPr lang="zh-CN" altLang="en-US"/>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dirty="0">
                <a:solidFill>
                  <a:schemeClr val="bg1"/>
                </a:solidFill>
              </a:rPr>
              <a:t>不同进位计数制间的转换</a:t>
            </a:r>
            <a:br>
              <a:rPr lang="zh-CN" altLang="en-US" sz="3600" dirty="0">
                <a:solidFill>
                  <a:schemeClr val="bg1"/>
                </a:solidFill>
              </a:rPr>
            </a:br>
            <a:r>
              <a:rPr lang="zh-CN" altLang="en-US" sz="3600" dirty="0">
                <a:solidFill>
                  <a:schemeClr val="bg1"/>
                </a:solidFill>
              </a:rPr>
              <a:t>                </a:t>
            </a:r>
            <a:r>
              <a:rPr lang="en-US" altLang="zh-CN" sz="3600" dirty="0">
                <a:solidFill>
                  <a:schemeClr val="bg1"/>
                </a:solidFill>
              </a:rPr>
              <a:t>——</a:t>
            </a:r>
            <a:r>
              <a:rPr lang="zh-CN" altLang="en-US" sz="3600" dirty="0">
                <a:solidFill>
                  <a:schemeClr val="bg1"/>
                </a:solidFill>
              </a:rPr>
              <a:t>十进制→ </a:t>
            </a:r>
            <a:r>
              <a:rPr lang="en-US" altLang="zh-CN" sz="3600" dirty="0">
                <a:solidFill>
                  <a:schemeClr val="bg1"/>
                </a:solidFill>
              </a:rPr>
              <a:t>R </a:t>
            </a:r>
            <a:r>
              <a:rPr lang="zh-CN" altLang="en-US" sz="3600" dirty="0">
                <a:solidFill>
                  <a:schemeClr val="bg1"/>
                </a:solidFill>
              </a:rPr>
              <a:t>进制</a:t>
            </a:r>
          </a:p>
        </p:txBody>
      </p:sp>
      <p:sp>
        <p:nvSpPr>
          <p:cNvPr id="29" name="Rectangle 2"/>
          <p:cNvSpPr txBox="1">
            <a:spLocks noChangeArrowheads="1"/>
          </p:cNvSpPr>
          <p:nvPr/>
        </p:nvSpPr>
        <p:spPr>
          <a:xfrm>
            <a:off x="2823898" y="979381"/>
            <a:ext cx="387798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二进制数的编码表示</a:t>
            </a: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33" name="文本框 32"/>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34" name="箭头: 五边形 33"/>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370243" y="1673803"/>
            <a:ext cx="1604927"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）补码</a:t>
            </a:r>
          </a:p>
        </p:txBody>
      </p:sp>
      <p:sp>
        <p:nvSpPr>
          <p:cNvPr id="18" name="文本框 17"/>
          <p:cNvSpPr txBox="1"/>
          <p:nvPr/>
        </p:nvSpPr>
        <p:spPr>
          <a:xfrm>
            <a:off x="819541" y="2269193"/>
            <a:ext cx="7886700" cy="3651250"/>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lvl="2"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indent="0">
              <a:buNone/>
            </a:pPr>
            <a:r>
              <a:rPr lang="zh-CN" altLang="en-US" sz="2200" dirty="0">
                <a:latin typeface="微软雅黑" panose="020B0503020204020204" pitchFamily="34" charset="-122"/>
                <a:ea typeface="微软雅黑" panose="020B0503020204020204" pitchFamily="34" charset="-122"/>
              </a:rPr>
              <a:t>例如：</a:t>
            </a:r>
            <a:r>
              <a:rPr lang="en-US" altLang="zh-CN" sz="2200" dirty="0">
                <a:latin typeface="微软雅黑" panose="020B0503020204020204" pitchFamily="34" charset="-122"/>
                <a:ea typeface="微软雅黑" panose="020B0503020204020204" pitchFamily="34" charset="-122"/>
              </a:rPr>
              <a:t>X=-0110        [X]</a:t>
            </a:r>
            <a:r>
              <a:rPr lang="zh-CN" altLang="en-US" sz="2200" baseline="-25000" dirty="0">
                <a:latin typeface="微软雅黑" panose="020B0503020204020204" pitchFamily="34" charset="-122"/>
                <a:ea typeface="微软雅黑" panose="020B0503020204020204" pitchFamily="34" charset="-122"/>
              </a:rPr>
              <a:t>补</a:t>
            </a:r>
            <a:r>
              <a:rPr lang="en-US" altLang="zh-CN" sz="2200" dirty="0">
                <a:latin typeface="微软雅黑" panose="020B0503020204020204" pitchFamily="34" charset="-122"/>
                <a:ea typeface="微软雅黑" panose="020B0503020204020204" pitchFamily="34" charset="-122"/>
              </a:rPr>
              <a:t>=2</a:t>
            </a:r>
            <a:r>
              <a:rPr lang="en-US" altLang="zh-CN" sz="2200" baseline="30000" dirty="0">
                <a:latin typeface="微软雅黑" panose="020B0503020204020204" pitchFamily="34" charset="-122"/>
                <a:ea typeface="微软雅黑" panose="020B0503020204020204" pitchFamily="34" charset="-122"/>
              </a:rPr>
              <a:t>4</a:t>
            </a:r>
            <a:r>
              <a:rPr lang="en-US" altLang="zh-CN" sz="2200" dirty="0">
                <a:latin typeface="微软雅黑" panose="020B0503020204020204" pitchFamily="34" charset="-122"/>
                <a:ea typeface="微软雅黑" panose="020B0503020204020204" pitchFamily="34" charset="-122"/>
              </a:rPr>
              <a:t>+(-0110)=1010</a:t>
            </a:r>
          </a:p>
          <a:p>
            <a:pPr marL="0" indent="0">
              <a:buNone/>
            </a:pPr>
            <a:r>
              <a:rPr lang="en-US" altLang="zh-CN" sz="2200" dirty="0"/>
              <a:t>          X=-0.1011     [X]</a:t>
            </a:r>
            <a:r>
              <a:rPr lang="zh-CN" altLang="en-US" sz="2200" baseline="-25000" dirty="0"/>
              <a:t>补</a:t>
            </a:r>
            <a:r>
              <a:rPr lang="en-US" altLang="zh-CN" sz="2200" dirty="0"/>
              <a:t>=2+(-0.1011)=1.0101</a:t>
            </a:r>
          </a:p>
          <a:p>
            <a:r>
              <a:rPr lang="zh-CN" altLang="en-US" sz="2200" dirty="0">
                <a:latin typeface="微软雅黑" panose="020B0503020204020204" pitchFamily="34" charset="-122"/>
                <a:ea typeface="微软雅黑" panose="020B0503020204020204" pitchFamily="34" charset="-122"/>
              </a:rPr>
              <a:t>一个更方便的算法：对于一个负数，其补码由该数字的反码的最末尾加</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获得。</a:t>
            </a:r>
            <a:endParaRPr lang="en-US" altLang="zh-CN" sz="2200" dirty="0">
              <a:latin typeface="微软雅黑" panose="020B0503020204020204" pitchFamily="34" charset="-122"/>
              <a:ea typeface="微软雅黑" panose="020B0503020204020204" pitchFamily="34" charset="-122"/>
            </a:endParaRPr>
          </a:p>
          <a:p>
            <a:pPr marL="0" indent="0">
              <a:buNone/>
            </a:pPr>
            <a:r>
              <a:rPr lang="zh-CN" altLang="en-US" sz="2200" dirty="0">
                <a:latin typeface="微软雅黑" panose="020B0503020204020204" pitchFamily="34" charset="-122"/>
                <a:ea typeface="微软雅黑" panose="020B0503020204020204" pitchFamily="34" charset="-122"/>
              </a:rPr>
              <a:t>例如</a:t>
            </a:r>
            <a:endParaRPr lang="en-US" altLang="zh-CN" sz="2200" dirty="0">
              <a:latin typeface="微软雅黑" panose="020B0503020204020204" pitchFamily="34" charset="-122"/>
              <a:ea typeface="微软雅黑" panose="020B0503020204020204" pitchFamily="34" charset="-122"/>
            </a:endParaRPr>
          </a:p>
          <a:p>
            <a:endParaRPr lang="zh-CN" altLang="en-US" sz="22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562100" y="4938395"/>
            <a:ext cx="2919730" cy="1198880"/>
          </a:xfrm>
          <a:prstGeom prst="rect">
            <a:avLst/>
          </a:prstGeom>
          <a:noFill/>
        </p:spPr>
        <p:txBody>
          <a:bodyPr wrap="square" rtlCol="0">
            <a:spAutoFit/>
          </a:bodyPr>
          <a:lstStyle/>
          <a:p>
            <a:r>
              <a:rPr lang="en-US" altLang="zh-CN"/>
              <a:t>1.</a:t>
            </a:r>
            <a:r>
              <a:rPr lang="zh-CN" altLang="en-US"/>
              <a:t>求</a:t>
            </a:r>
            <a:r>
              <a:rPr lang="en-US" altLang="zh-CN"/>
              <a:t>X=-1010101</a:t>
            </a:r>
            <a:r>
              <a:rPr lang="zh-CN" altLang="en-US"/>
              <a:t>的补码</a:t>
            </a:r>
          </a:p>
          <a:p>
            <a:r>
              <a:rPr lang="en-US" altLang="zh-CN"/>
              <a:t>[X]</a:t>
            </a:r>
            <a:r>
              <a:rPr lang="zh-CN" altLang="en-US" baseline="-25000"/>
              <a:t>原</a:t>
            </a:r>
            <a:r>
              <a:rPr lang="en-US" altLang="zh-CN"/>
              <a:t>=11010101</a:t>
            </a:r>
          </a:p>
          <a:p>
            <a:r>
              <a:rPr lang="en-US" altLang="zh-CN"/>
              <a:t>[X]</a:t>
            </a:r>
            <a:r>
              <a:rPr lang="zh-CN" altLang="en-US" baseline="-25000"/>
              <a:t>反</a:t>
            </a:r>
            <a:r>
              <a:rPr lang="en-US" altLang="zh-CN"/>
              <a:t>=10101010</a:t>
            </a:r>
          </a:p>
          <a:p>
            <a:r>
              <a:rPr lang="en-US" altLang="zh-CN"/>
              <a:t>[X]</a:t>
            </a:r>
            <a:r>
              <a:rPr lang="zh-CN" altLang="en-US" baseline="-25000"/>
              <a:t>补</a:t>
            </a:r>
            <a:r>
              <a:rPr lang="en-US" altLang="zh-CN"/>
              <a:t>=10101011</a:t>
            </a:r>
          </a:p>
        </p:txBody>
      </p:sp>
      <p:sp>
        <p:nvSpPr>
          <p:cNvPr id="4" name="文本框 3"/>
          <p:cNvSpPr txBox="1"/>
          <p:nvPr/>
        </p:nvSpPr>
        <p:spPr>
          <a:xfrm>
            <a:off x="4685665" y="4902835"/>
            <a:ext cx="3262630" cy="1198880"/>
          </a:xfrm>
          <a:prstGeom prst="rect">
            <a:avLst/>
          </a:prstGeom>
          <a:noFill/>
        </p:spPr>
        <p:txBody>
          <a:bodyPr wrap="square" rtlCol="0">
            <a:spAutoFit/>
          </a:bodyPr>
          <a:lstStyle/>
          <a:p>
            <a:r>
              <a:rPr lang="en-US" altLang="zh-CN"/>
              <a:t>2.</a:t>
            </a:r>
            <a:r>
              <a:rPr lang="zh-CN" altLang="en-US"/>
              <a:t>求</a:t>
            </a:r>
            <a:r>
              <a:rPr lang="en-US" altLang="zh-CN"/>
              <a:t>X=-0.1011</a:t>
            </a:r>
            <a:r>
              <a:rPr lang="zh-CN" altLang="en-US"/>
              <a:t>的补码</a:t>
            </a:r>
          </a:p>
          <a:p>
            <a:r>
              <a:rPr lang="en-US" altLang="zh-CN"/>
              <a:t>[X]</a:t>
            </a:r>
            <a:r>
              <a:rPr lang="zh-CN" altLang="en-US" baseline="-25000"/>
              <a:t>原</a:t>
            </a:r>
            <a:r>
              <a:rPr lang="en-US" altLang="zh-CN"/>
              <a:t>=1.1011</a:t>
            </a:r>
          </a:p>
          <a:p>
            <a:r>
              <a:rPr lang="en-US" altLang="zh-CN"/>
              <a:t>[X]</a:t>
            </a:r>
            <a:r>
              <a:rPr lang="zh-CN" altLang="en-US" baseline="-25000"/>
              <a:t>反</a:t>
            </a:r>
            <a:r>
              <a:rPr lang="en-US" altLang="zh-CN"/>
              <a:t>=1.0100(</a:t>
            </a:r>
            <a:r>
              <a:rPr lang="zh-CN" altLang="en-US"/>
              <a:t>保留原码符号位）</a:t>
            </a:r>
            <a:endParaRPr lang="en-US" altLang="zh-CN"/>
          </a:p>
          <a:p>
            <a:r>
              <a:rPr lang="en-US" altLang="zh-CN"/>
              <a:t>[X]</a:t>
            </a:r>
            <a:r>
              <a:rPr lang="zh-CN" altLang="en-US" baseline="-25000"/>
              <a:t>补</a:t>
            </a:r>
            <a:r>
              <a:rPr lang="en-US" altLang="zh-CN"/>
              <a:t>=1.0101(</a:t>
            </a:r>
            <a:r>
              <a:rPr lang="zh-CN" altLang="en-US"/>
              <a:t>反码</a:t>
            </a:r>
            <a:r>
              <a:rPr lang="en-US" altLang="zh-CN"/>
              <a:t>+0.0001</a:t>
            </a:r>
            <a:r>
              <a:rPr lang="zh-CN" altLang="en-US"/>
              <a:t>）</a:t>
            </a:r>
          </a:p>
        </p:txBody>
      </p:sp>
      <p:sp>
        <p:nvSpPr>
          <p:cNvPr id="2" name="灯片编号占位符 1"/>
          <p:cNvSpPr>
            <a:spLocks noGrp="1"/>
          </p:cNvSpPr>
          <p:nvPr>
            <p:ph type="sldNum" sz="quarter" idx="12"/>
          </p:nvPr>
        </p:nvSpPr>
        <p:spPr/>
        <p:txBody>
          <a:bodyPr/>
          <a:lstStyle/>
          <a:p>
            <a:fld id="{D4232AF6-F32E-4A0C-8AD1-E6399D6F9C23}" type="slidenum">
              <a:rPr lang="zh-CN" altLang="en-US" smtClean="0"/>
              <a:t>62</a:t>
            </a:fld>
            <a:endParaRPr lang="zh-CN" altLang="en-US"/>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dirty="0">
                <a:solidFill>
                  <a:schemeClr val="bg1"/>
                </a:solidFill>
              </a:rPr>
              <a:t>不同进位计数制间的转换</a:t>
            </a:r>
            <a:br>
              <a:rPr lang="zh-CN" altLang="en-US" sz="3600" dirty="0">
                <a:solidFill>
                  <a:schemeClr val="bg1"/>
                </a:solidFill>
              </a:rPr>
            </a:br>
            <a:r>
              <a:rPr lang="zh-CN" altLang="en-US" sz="3600" dirty="0">
                <a:solidFill>
                  <a:schemeClr val="bg1"/>
                </a:solidFill>
              </a:rPr>
              <a:t>                </a:t>
            </a:r>
            <a:r>
              <a:rPr lang="en-US" altLang="zh-CN" sz="3600" dirty="0">
                <a:solidFill>
                  <a:schemeClr val="bg1"/>
                </a:solidFill>
              </a:rPr>
              <a:t>——</a:t>
            </a:r>
            <a:r>
              <a:rPr lang="zh-CN" altLang="en-US" sz="3600" dirty="0">
                <a:solidFill>
                  <a:schemeClr val="bg1"/>
                </a:solidFill>
              </a:rPr>
              <a:t>十进制→ </a:t>
            </a:r>
            <a:r>
              <a:rPr lang="en-US" altLang="zh-CN" sz="3600" dirty="0">
                <a:solidFill>
                  <a:schemeClr val="bg1"/>
                </a:solidFill>
              </a:rPr>
              <a:t>R </a:t>
            </a:r>
            <a:r>
              <a:rPr lang="zh-CN" altLang="en-US" sz="3600" dirty="0">
                <a:solidFill>
                  <a:schemeClr val="bg1"/>
                </a:solidFill>
              </a:rPr>
              <a:t>进制</a:t>
            </a:r>
          </a:p>
        </p:txBody>
      </p:sp>
      <p:sp>
        <p:nvSpPr>
          <p:cNvPr id="29" name="Rectangle 2"/>
          <p:cNvSpPr txBox="1">
            <a:spLocks noChangeArrowheads="1"/>
          </p:cNvSpPr>
          <p:nvPr/>
        </p:nvSpPr>
        <p:spPr>
          <a:xfrm>
            <a:off x="2823898" y="979381"/>
            <a:ext cx="387798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二进制数的编码表示</a:t>
            </a: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33" name="文本框 32"/>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34" name="箭头: 五边形 33"/>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370243" y="1673803"/>
            <a:ext cx="1604927"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）补码</a:t>
            </a:r>
          </a:p>
        </p:txBody>
      </p:sp>
      <p:sp>
        <p:nvSpPr>
          <p:cNvPr id="18" name="文本框 17"/>
          <p:cNvSpPr txBox="1"/>
          <p:nvPr/>
        </p:nvSpPr>
        <p:spPr>
          <a:xfrm>
            <a:off x="819541" y="2269193"/>
            <a:ext cx="7886700" cy="3084627"/>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lvl="2"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sz="2200" dirty="0">
                <a:latin typeface="微软雅黑" panose="020B0503020204020204" pitchFamily="34" charset="-122"/>
                <a:ea typeface="微软雅黑" panose="020B0503020204020204" pitchFamily="34" charset="-122"/>
              </a:rPr>
              <a:t>优点：</a:t>
            </a:r>
            <a:endParaRPr lang="en-US" altLang="zh-CN" sz="22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2200" dirty="0"/>
              <a:t>补码、原码转化方便，补码的补码是原码。</a:t>
            </a:r>
            <a:endParaRPr lang="en-US" altLang="zh-CN" sz="22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2200" dirty="0"/>
              <a:t>零的表示唯一。</a:t>
            </a:r>
            <a:endParaRPr lang="en-US" altLang="zh-CN" sz="2200" dirty="0"/>
          </a:p>
          <a:p>
            <a:pPr>
              <a:buFont typeface="Arial" panose="020B0604020202020204" pitchFamily="34" charset="0"/>
              <a:buChar char="•"/>
            </a:pPr>
            <a:r>
              <a:rPr lang="en-US" altLang="zh-CN" sz="2200" dirty="0"/>
              <a:t>0</a:t>
            </a:r>
            <a:r>
              <a:rPr lang="en-US" altLang="zh-CN" sz="2200" dirty="0">
                <a:latin typeface="微软雅黑" panose="020B0503020204020204" pitchFamily="34" charset="-122"/>
                <a:ea typeface="微软雅黑" panose="020B0503020204020204" pitchFamily="34" charset="-122"/>
              </a:rPr>
              <a:t>000 0000</a:t>
            </a:r>
          </a:p>
          <a:p>
            <a:pPr>
              <a:buFont typeface="Arial" panose="020B0604020202020204" pitchFamily="34" charset="0"/>
              <a:buChar char="•"/>
            </a:pPr>
            <a:r>
              <a:rPr lang="zh-CN" altLang="en-US" sz="2200" dirty="0"/>
              <a:t>符号可以直接参与运算，加法与减法运算统一。</a:t>
            </a:r>
            <a:endParaRPr lang="en-US" altLang="zh-CN" sz="2200" dirty="0"/>
          </a:p>
        </p:txBody>
      </p:sp>
      <p:sp>
        <p:nvSpPr>
          <p:cNvPr id="2" name="灯片编号占位符 1"/>
          <p:cNvSpPr>
            <a:spLocks noGrp="1"/>
          </p:cNvSpPr>
          <p:nvPr>
            <p:ph type="sldNum" sz="quarter" idx="12"/>
          </p:nvPr>
        </p:nvSpPr>
        <p:spPr/>
        <p:txBody>
          <a:bodyPr/>
          <a:lstStyle/>
          <a:p>
            <a:fld id="{D4232AF6-F32E-4A0C-8AD1-E6399D6F9C23}" type="slidenum">
              <a:rPr lang="zh-CN" altLang="en-US" smtClean="0"/>
              <a:t>63</a:t>
            </a:fld>
            <a:endParaRPr lang="zh-CN" altLang="en-US"/>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dirty="0">
                <a:solidFill>
                  <a:schemeClr val="bg1"/>
                </a:solidFill>
              </a:rPr>
              <a:t>不同进位计数制间的转换</a:t>
            </a:r>
            <a:br>
              <a:rPr lang="zh-CN" altLang="en-US" sz="3600" dirty="0">
                <a:solidFill>
                  <a:schemeClr val="bg1"/>
                </a:solidFill>
              </a:rPr>
            </a:br>
            <a:r>
              <a:rPr lang="zh-CN" altLang="en-US" sz="3600" dirty="0">
                <a:solidFill>
                  <a:schemeClr val="bg1"/>
                </a:solidFill>
              </a:rPr>
              <a:t>                </a:t>
            </a:r>
            <a:r>
              <a:rPr lang="en-US" altLang="zh-CN" sz="3600" dirty="0">
                <a:solidFill>
                  <a:schemeClr val="bg1"/>
                </a:solidFill>
              </a:rPr>
              <a:t>——</a:t>
            </a:r>
            <a:r>
              <a:rPr lang="zh-CN" altLang="en-US" sz="3600" dirty="0">
                <a:solidFill>
                  <a:schemeClr val="bg1"/>
                </a:solidFill>
              </a:rPr>
              <a:t>十进制→ </a:t>
            </a:r>
            <a:r>
              <a:rPr lang="en-US" altLang="zh-CN" sz="3600" dirty="0">
                <a:solidFill>
                  <a:schemeClr val="bg1"/>
                </a:solidFill>
              </a:rPr>
              <a:t>R </a:t>
            </a:r>
            <a:r>
              <a:rPr lang="zh-CN" altLang="en-US" sz="3600" dirty="0">
                <a:solidFill>
                  <a:schemeClr val="bg1"/>
                </a:solidFill>
              </a:rPr>
              <a:t>进制</a:t>
            </a:r>
          </a:p>
        </p:txBody>
      </p:sp>
      <p:sp>
        <p:nvSpPr>
          <p:cNvPr id="29" name="Rectangle 2"/>
          <p:cNvSpPr txBox="1">
            <a:spLocks noChangeArrowheads="1"/>
          </p:cNvSpPr>
          <p:nvPr/>
        </p:nvSpPr>
        <p:spPr>
          <a:xfrm>
            <a:off x="2823898" y="979381"/>
            <a:ext cx="387798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二进制数的编码表示</a:t>
            </a: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33" name="文本框 32"/>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34" name="箭头: 五边形 33"/>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370243" y="1673803"/>
            <a:ext cx="1604927"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）补码</a:t>
            </a:r>
          </a:p>
        </p:txBody>
      </p:sp>
      <p:sp>
        <p:nvSpPr>
          <p:cNvPr id="18" name="文本框 17"/>
          <p:cNvSpPr txBox="1"/>
          <p:nvPr/>
        </p:nvSpPr>
        <p:spPr>
          <a:xfrm>
            <a:off x="819541" y="2269193"/>
            <a:ext cx="7886700" cy="1871345"/>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lvl="2"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indent="0">
              <a:buNone/>
            </a:pPr>
            <a:r>
              <a:rPr lang="zh-CN" altLang="en-US" sz="2200" dirty="0"/>
              <a:t>例如：计算</a:t>
            </a:r>
            <a:r>
              <a:rPr lang="en-US" altLang="zh-CN" sz="2200" dirty="0"/>
              <a:t>67-10=</a:t>
            </a:r>
            <a:r>
              <a:rPr lang="zh-CN" altLang="en-US" sz="2200" dirty="0"/>
              <a:t>？</a:t>
            </a:r>
          </a:p>
          <a:p>
            <a:pPr marL="0" indent="0">
              <a:buNone/>
            </a:pPr>
            <a:r>
              <a:rPr lang="zh-CN" altLang="en-US" sz="2200" dirty="0"/>
              <a:t>计算机的计算过程如下：</a:t>
            </a:r>
          </a:p>
          <a:p>
            <a:pPr marL="0" indent="0">
              <a:buNone/>
            </a:pPr>
            <a:endParaRPr lang="zh-CN" altLang="en-US" sz="2200" dirty="0"/>
          </a:p>
        </p:txBody>
      </p:sp>
      <p:pic>
        <p:nvPicPr>
          <p:cNvPr id="2" name="图片 1"/>
          <p:cNvPicPr>
            <a:picLocks noChangeAspect="1"/>
          </p:cNvPicPr>
          <p:nvPr/>
        </p:nvPicPr>
        <p:blipFill>
          <a:blip r:embed="rId3"/>
          <a:stretch>
            <a:fillRect/>
          </a:stretch>
        </p:blipFill>
        <p:spPr>
          <a:xfrm>
            <a:off x="1058405" y="3372243"/>
            <a:ext cx="6193097" cy="3349232"/>
          </a:xfrm>
          <a:prstGeom prst="rect">
            <a:avLst/>
          </a:prstGeom>
        </p:spPr>
      </p:pic>
      <p:sp>
        <p:nvSpPr>
          <p:cNvPr id="3" name="灯片编号占位符 2"/>
          <p:cNvSpPr>
            <a:spLocks noGrp="1"/>
          </p:cNvSpPr>
          <p:nvPr>
            <p:ph type="sldNum" sz="quarter" idx="12"/>
          </p:nvPr>
        </p:nvSpPr>
        <p:spPr/>
        <p:txBody>
          <a:bodyPr/>
          <a:lstStyle/>
          <a:p>
            <a:fld id="{D4232AF6-F32E-4A0C-8AD1-E6399D6F9C23}" type="slidenum">
              <a:rPr lang="zh-CN" altLang="en-US" smtClean="0"/>
              <a:t>64</a:t>
            </a:fld>
            <a:endParaRPr lang="zh-CN" altLang="en-US"/>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dirty="0">
                <a:solidFill>
                  <a:schemeClr val="bg1"/>
                </a:solidFill>
              </a:rPr>
              <a:t>不同进位计数制间的转换</a:t>
            </a:r>
            <a:br>
              <a:rPr lang="zh-CN" altLang="en-US" sz="3600" dirty="0">
                <a:solidFill>
                  <a:schemeClr val="bg1"/>
                </a:solidFill>
              </a:rPr>
            </a:br>
            <a:r>
              <a:rPr lang="zh-CN" altLang="en-US" sz="3600" dirty="0">
                <a:solidFill>
                  <a:schemeClr val="bg1"/>
                </a:solidFill>
              </a:rPr>
              <a:t>                </a:t>
            </a:r>
            <a:r>
              <a:rPr lang="en-US" altLang="zh-CN" sz="3600" dirty="0">
                <a:solidFill>
                  <a:schemeClr val="bg1"/>
                </a:solidFill>
              </a:rPr>
              <a:t>——</a:t>
            </a:r>
            <a:r>
              <a:rPr lang="zh-CN" altLang="en-US" sz="3600" dirty="0">
                <a:solidFill>
                  <a:schemeClr val="bg1"/>
                </a:solidFill>
              </a:rPr>
              <a:t>十进制→ </a:t>
            </a:r>
            <a:r>
              <a:rPr lang="en-US" altLang="zh-CN" sz="3600" dirty="0">
                <a:solidFill>
                  <a:schemeClr val="bg1"/>
                </a:solidFill>
              </a:rPr>
              <a:t>R </a:t>
            </a:r>
            <a:r>
              <a:rPr lang="zh-CN" altLang="en-US" sz="3600" dirty="0">
                <a:solidFill>
                  <a:schemeClr val="bg1"/>
                </a:solidFill>
              </a:rPr>
              <a:t>进制</a:t>
            </a:r>
          </a:p>
        </p:txBody>
      </p:sp>
      <p:sp>
        <p:nvSpPr>
          <p:cNvPr id="29" name="Rectangle 2"/>
          <p:cNvSpPr txBox="1">
            <a:spLocks noChangeArrowheads="1"/>
          </p:cNvSpPr>
          <p:nvPr/>
        </p:nvSpPr>
        <p:spPr>
          <a:xfrm>
            <a:off x="2823898" y="979381"/>
            <a:ext cx="387798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二进制数的编码表示</a:t>
            </a: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33" name="文本框 32"/>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34" name="箭头: 五边形 33"/>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370243" y="1673803"/>
            <a:ext cx="1604927"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）补码</a:t>
            </a:r>
          </a:p>
        </p:txBody>
      </p:sp>
      <p:sp>
        <p:nvSpPr>
          <p:cNvPr id="18" name="文本框 17"/>
          <p:cNvSpPr txBox="1"/>
          <p:nvPr/>
        </p:nvSpPr>
        <p:spPr>
          <a:xfrm>
            <a:off x="819541" y="2269193"/>
            <a:ext cx="7886700" cy="1235075"/>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lvl="2"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indent="0">
              <a:buNone/>
            </a:pPr>
            <a:r>
              <a:rPr lang="zh-CN" altLang="en-US" sz="2200" dirty="0"/>
              <a:t>例如：计算</a:t>
            </a:r>
            <a:r>
              <a:rPr lang="en-US" altLang="zh-CN" sz="2200" dirty="0"/>
              <a:t>10-67=</a:t>
            </a:r>
            <a:r>
              <a:rPr lang="zh-CN" altLang="en-US" sz="2200" dirty="0"/>
              <a:t>？</a:t>
            </a:r>
          </a:p>
          <a:p>
            <a:pPr marL="0" indent="0">
              <a:buNone/>
            </a:pPr>
            <a:endParaRPr lang="zh-CN" altLang="en-US" sz="2200" dirty="0"/>
          </a:p>
        </p:txBody>
      </p:sp>
      <p:pic>
        <p:nvPicPr>
          <p:cNvPr id="2" name="图片 1"/>
          <p:cNvPicPr>
            <a:picLocks noChangeAspect="1"/>
          </p:cNvPicPr>
          <p:nvPr/>
        </p:nvPicPr>
        <p:blipFill>
          <a:blip r:embed="rId3"/>
          <a:stretch>
            <a:fillRect/>
          </a:stretch>
        </p:blipFill>
        <p:spPr>
          <a:xfrm>
            <a:off x="1289591" y="2847730"/>
            <a:ext cx="5541469" cy="3921745"/>
          </a:xfrm>
          <a:prstGeom prst="rect">
            <a:avLst/>
          </a:prstGeom>
        </p:spPr>
      </p:pic>
      <p:sp>
        <p:nvSpPr>
          <p:cNvPr id="3" name="灯片编号占位符 2"/>
          <p:cNvSpPr>
            <a:spLocks noGrp="1"/>
          </p:cNvSpPr>
          <p:nvPr>
            <p:ph type="sldNum" sz="quarter" idx="12"/>
          </p:nvPr>
        </p:nvSpPr>
        <p:spPr/>
        <p:txBody>
          <a:bodyPr/>
          <a:lstStyle/>
          <a:p>
            <a:fld id="{D4232AF6-F32E-4A0C-8AD1-E6399D6F9C23}" type="slidenum">
              <a:rPr lang="zh-CN" altLang="en-US" smtClean="0"/>
              <a:t>65</a:t>
            </a:fld>
            <a:endParaRPr lang="zh-CN" alt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dirty="0">
                <a:solidFill>
                  <a:schemeClr val="bg1"/>
                </a:solidFill>
              </a:rPr>
              <a:t>不同进位计数制间的转换</a:t>
            </a:r>
            <a:br>
              <a:rPr lang="zh-CN" altLang="en-US" sz="3600" dirty="0">
                <a:solidFill>
                  <a:schemeClr val="bg1"/>
                </a:solidFill>
              </a:rPr>
            </a:br>
            <a:r>
              <a:rPr lang="zh-CN" altLang="en-US" sz="3600" dirty="0">
                <a:solidFill>
                  <a:schemeClr val="bg1"/>
                </a:solidFill>
              </a:rPr>
              <a:t>                </a:t>
            </a:r>
            <a:r>
              <a:rPr lang="en-US" altLang="zh-CN" sz="3600" dirty="0">
                <a:solidFill>
                  <a:schemeClr val="bg1"/>
                </a:solidFill>
              </a:rPr>
              <a:t>——</a:t>
            </a:r>
            <a:r>
              <a:rPr lang="zh-CN" altLang="en-US" sz="3600" dirty="0">
                <a:solidFill>
                  <a:schemeClr val="bg1"/>
                </a:solidFill>
              </a:rPr>
              <a:t>十进制→ </a:t>
            </a:r>
            <a:r>
              <a:rPr lang="en-US" altLang="zh-CN" sz="3600" dirty="0">
                <a:solidFill>
                  <a:schemeClr val="bg1"/>
                </a:solidFill>
              </a:rPr>
              <a:t>R </a:t>
            </a:r>
            <a:r>
              <a:rPr lang="zh-CN" altLang="en-US" sz="3600" dirty="0">
                <a:solidFill>
                  <a:schemeClr val="bg1"/>
                </a:solidFill>
              </a:rPr>
              <a:t>进制</a:t>
            </a:r>
          </a:p>
        </p:txBody>
      </p:sp>
      <p:sp>
        <p:nvSpPr>
          <p:cNvPr id="29" name="Rectangle 2"/>
          <p:cNvSpPr txBox="1">
            <a:spLocks noChangeArrowheads="1"/>
          </p:cNvSpPr>
          <p:nvPr/>
        </p:nvSpPr>
        <p:spPr>
          <a:xfrm>
            <a:off x="2823898" y="979381"/>
            <a:ext cx="387798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二进制数的编码表示</a:t>
            </a: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33" name="文本框 32"/>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34" name="箭头: 五边形 33"/>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370243" y="1673803"/>
            <a:ext cx="1604927"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）补码</a:t>
            </a:r>
          </a:p>
        </p:txBody>
      </p:sp>
      <p:sp>
        <p:nvSpPr>
          <p:cNvPr id="18" name="文本框 17"/>
          <p:cNvSpPr txBox="1"/>
          <p:nvPr/>
        </p:nvSpPr>
        <p:spPr>
          <a:xfrm>
            <a:off x="819541" y="2269193"/>
            <a:ext cx="7886700" cy="1176412"/>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lvl="2"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sz="2200" dirty="0"/>
              <a:t>练习题：将以下十进制数转换为十六进制补码（</a:t>
            </a:r>
            <a:r>
              <a:rPr lang="en-US" altLang="zh-CN" sz="2200" dirty="0"/>
              <a:t>2B</a:t>
            </a:r>
            <a:r>
              <a:rPr lang="zh-CN" altLang="en-US" sz="2200" dirty="0"/>
              <a:t>）</a:t>
            </a:r>
          </a:p>
          <a:p>
            <a:pPr marL="0" indent="0">
              <a:buNone/>
            </a:pPr>
            <a:r>
              <a:rPr lang="en-US" altLang="zh-CN" sz="2200" dirty="0">
                <a:highlight>
                  <a:srgbClr val="FFFF00"/>
                </a:highlight>
              </a:rPr>
              <a:t>(1)(-32)</a:t>
            </a:r>
            <a:r>
              <a:rPr lang="en-US" altLang="zh-CN" sz="2200" baseline="-25000" dirty="0">
                <a:highlight>
                  <a:srgbClr val="FFFF00"/>
                </a:highlight>
              </a:rPr>
              <a:t>10</a:t>
            </a:r>
            <a:endParaRPr lang="en-US" altLang="zh-CN" sz="2200" dirty="0">
              <a:highlight>
                <a:srgbClr val="FFFF00"/>
              </a:highlight>
            </a:endParaRPr>
          </a:p>
        </p:txBody>
      </p:sp>
      <p:sp>
        <p:nvSpPr>
          <p:cNvPr id="2" name="矩形 1"/>
          <p:cNvSpPr/>
          <p:nvPr/>
        </p:nvSpPr>
        <p:spPr>
          <a:xfrm>
            <a:off x="3708400" y="3830267"/>
            <a:ext cx="4616059" cy="205340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l"/>
            <a:r>
              <a:rPr lang="en-US" altLang="zh-CN" sz="2800" dirty="0"/>
              <a:t>answer:</a:t>
            </a:r>
          </a:p>
          <a:p>
            <a:pPr algn="l"/>
            <a:r>
              <a:rPr lang="en-US" altLang="zh-CN" sz="2800" dirty="0">
                <a:highlight>
                  <a:srgbClr val="FFFF00"/>
                </a:highlight>
              </a:rPr>
              <a:t>(1)(FFE0)</a:t>
            </a:r>
            <a:r>
              <a:rPr lang="en-US" altLang="zh-CN" sz="2800" baseline="-25000" dirty="0">
                <a:highlight>
                  <a:srgbClr val="FFFF00"/>
                </a:highlight>
              </a:rPr>
              <a:t>16</a:t>
            </a:r>
          </a:p>
        </p:txBody>
      </p:sp>
      <p:sp>
        <p:nvSpPr>
          <p:cNvPr id="3" name="灯片编号占位符 2"/>
          <p:cNvSpPr>
            <a:spLocks noGrp="1"/>
          </p:cNvSpPr>
          <p:nvPr>
            <p:ph type="sldNum" sz="quarter" idx="12"/>
          </p:nvPr>
        </p:nvSpPr>
        <p:spPr/>
        <p:txBody>
          <a:bodyPr/>
          <a:lstStyle/>
          <a:p>
            <a:fld id="{D4232AF6-F32E-4A0C-8AD1-E6399D6F9C23}" type="slidenum">
              <a:rPr lang="zh-CN" altLang="en-US" smtClean="0"/>
              <a:t>66</a:t>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2"/>
          <p:cNvSpPr txBox="1">
            <a:spLocks noChangeArrowheads="1"/>
          </p:cNvSpPr>
          <p:nvPr/>
        </p:nvSpPr>
        <p:spPr>
          <a:xfrm>
            <a:off x="3234266" y="979381"/>
            <a:ext cx="3057248"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小数的表示方法</a:t>
            </a:r>
          </a:p>
        </p:txBody>
      </p:sp>
      <p:sp>
        <p:nvSpPr>
          <p:cNvPr id="6" name="矩形 5"/>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8" name="文本框 7"/>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9" name="文本框 8"/>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10" name="箭头: 五边形 9"/>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12" name="文本框 11"/>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信息的表示与存储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57302" y="1294760"/>
            <a:ext cx="9100782" cy="5522794"/>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lvl="2"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sz="2200" dirty="0"/>
              <a:t>定点数：</a:t>
            </a:r>
            <a:endParaRPr lang="en-US" altLang="zh-CN" sz="2200" dirty="0"/>
          </a:p>
          <a:p>
            <a:pPr marL="0" indent="0">
              <a:buNone/>
            </a:pPr>
            <a:r>
              <a:rPr lang="en-US" altLang="zh-CN" sz="2200" dirty="0"/>
              <a:t>    </a:t>
            </a:r>
            <a:endParaRPr lang="zh-CN" altLang="en-US" sz="2200" dirty="0"/>
          </a:p>
          <a:p>
            <a:r>
              <a:rPr lang="zh-CN" altLang="en-US" sz="2200" dirty="0"/>
              <a:t>浮点数：</a:t>
            </a:r>
            <a:endParaRPr lang="en-US" altLang="zh-CN" sz="2200" dirty="0"/>
          </a:p>
          <a:p>
            <a:endParaRPr lang="en-US" altLang="zh-CN" sz="2200" dirty="0"/>
          </a:p>
          <a:p>
            <a:pPr marL="0" indent="0">
              <a:buNone/>
            </a:pPr>
            <a:r>
              <a:rPr lang="zh-CN" altLang="en-US" sz="2200" dirty="0"/>
              <a:t>      一个数 </a:t>
            </a:r>
            <a:r>
              <a:rPr lang="en-US" altLang="zh-CN" sz="2200" dirty="0"/>
              <a:t>N </a:t>
            </a:r>
            <a:r>
              <a:rPr lang="zh-CN" altLang="en-US" sz="2200" dirty="0"/>
              <a:t>用浮点形式表示可以写成：</a:t>
            </a:r>
            <a:br>
              <a:rPr lang="zh-CN" altLang="en-US" sz="2200" dirty="0"/>
            </a:br>
            <a:r>
              <a:rPr lang="zh-CN" altLang="en-US" sz="2200" dirty="0"/>
              <a:t>                    </a:t>
            </a:r>
            <a:r>
              <a:rPr lang="en-US" altLang="zh-CN" sz="2200" dirty="0"/>
              <a:t>N=M×2</a:t>
            </a:r>
            <a:r>
              <a:rPr lang="en-US" altLang="zh-CN" sz="2200" baseline="30000" dirty="0"/>
              <a:t>E</a:t>
            </a:r>
            <a:r>
              <a:rPr lang="en-US" altLang="zh-CN" sz="2200" dirty="0"/>
              <a:t> </a:t>
            </a:r>
          </a:p>
          <a:p>
            <a:pPr lvl="1">
              <a:lnSpc>
                <a:spcPct val="120000"/>
              </a:lnSpc>
            </a:pPr>
            <a:r>
              <a:rPr lang="en-US" altLang="zh-CN" dirty="0">
                <a:latin typeface="微软雅黑" panose="020B0503020204020204" pitchFamily="34" charset="-122"/>
                <a:ea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rPr>
              <a:t>表示</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的幂，称为数</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的阶码。阶码确定了数</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的小数点的位置，其位数反映了该浮点数所表示的数的范围。</a:t>
            </a:r>
          </a:p>
          <a:p>
            <a:pPr lvl="1">
              <a:lnSpc>
                <a:spcPct val="120000"/>
              </a:lnSpc>
            </a:pP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表示数</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的全部有效数字，称为数</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的尾数。其位数反映了数据的精度</a:t>
            </a:r>
            <a:r>
              <a:rPr lang="zh-CN" altLang="en-US" dirty="0"/>
              <a:t>。</a:t>
            </a:r>
          </a:p>
        </p:txBody>
      </p:sp>
      <p:pic>
        <p:nvPicPr>
          <p:cNvPr id="2" name="图片 1"/>
          <p:cNvPicPr>
            <a:picLocks noChangeAspect="1"/>
          </p:cNvPicPr>
          <p:nvPr/>
        </p:nvPicPr>
        <p:blipFill>
          <a:blip r:embed="rId3"/>
          <a:stretch>
            <a:fillRect/>
          </a:stretch>
        </p:blipFill>
        <p:spPr>
          <a:xfrm>
            <a:off x="1793875" y="2705735"/>
            <a:ext cx="4497705" cy="1296670"/>
          </a:xfrm>
          <a:prstGeom prst="rect">
            <a:avLst/>
          </a:prstGeom>
        </p:spPr>
      </p:pic>
      <p:pic>
        <p:nvPicPr>
          <p:cNvPr id="3" name="图片 2"/>
          <p:cNvPicPr>
            <a:picLocks noChangeAspect="1"/>
          </p:cNvPicPr>
          <p:nvPr/>
        </p:nvPicPr>
        <p:blipFill>
          <a:blip r:embed="rId4"/>
          <a:stretch>
            <a:fillRect/>
          </a:stretch>
        </p:blipFill>
        <p:spPr>
          <a:xfrm>
            <a:off x="1775460" y="1409700"/>
            <a:ext cx="4897462" cy="1296000"/>
          </a:xfrm>
          <a:prstGeom prst="rect">
            <a:avLst/>
          </a:prstGeom>
        </p:spPr>
      </p:pic>
      <p:sp>
        <p:nvSpPr>
          <p:cNvPr id="4" name="灯片编号占位符 3"/>
          <p:cNvSpPr>
            <a:spLocks noGrp="1"/>
          </p:cNvSpPr>
          <p:nvPr>
            <p:ph type="sldNum" sz="quarter" idx="12"/>
          </p:nvPr>
        </p:nvSpPr>
        <p:spPr/>
        <p:txBody>
          <a:bodyPr/>
          <a:lstStyle/>
          <a:p>
            <a:fld id="{D4232AF6-F32E-4A0C-8AD1-E6399D6F9C23}" type="slidenum">
              <a:rPr lang="zh-CN" altLang="en-US" smtClean="0"/>
              <a:t>67</a:t>
            </a:fld>
            <a:endParaRPr lang="zh-CN" altLang="en-US"/>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3" name="Rectangle 3"/>
          <p:cNvSpPr>
            <a:spLocks noGrp="1" noChangeArrowheads="1"/>
          </p:cNvSpPr>
          <p:nvPr>
            <p:ph idx="1"/>
          </p:nvPr>
        </p:nvSpPr>
        <p:spPr>
          <a:xfrm>
            <a:off x="631371" y="1807029"/>
            <a:ext cx="7881257" cy="4648200"/>
          </a:xfrm>
        </p:spPr>
        <p:txBody>
          <a:bodyPr vert="horz" wrap="square" lIns="91440" tIns="45720" rIns="91440" bIns="45720" rtlCol="0">
            <a:spAutoFit/>
          </a:bodyPr>
          <a:lstStyle/>
          <a:p>
            <a:pPr defTabSz="4572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西文字符：</a:t>
            </a:r>
          </a:p>
          <a:p>
            <a:pPr lvl="1">
              <a:lnSpc>
                <a:spcPct val="150000"/>
              </a:lnSpc>
            </a:pPr>
            <a:r>
              <a:rPr lang="en-US" altLang="zh-CN" sz="2000" dirty="0">
                <a:latin typeface="微软雅黑" panose="020B0503020204020204" pitchFamily="34" charset="-122"/>
                <a:ea typeface="微软雅黑" panose="020B0503020204020204" pitchFamily="34" charset="-122"/>
              </a:rPr>
              <a:t>ASCII</a:t>
            </a:r>
            <a:r>
              <a:rPr lang="zh-CN" altLang="en-US" sz="2000" dirty="0">
                <a:latin typeface="微软雅黑" panose="020B0503020204020204" pitchFamily="34" charset="-122"/>
                <a:ea typeface="微软雅黑" panose="020B0503020204020204" pitchFamily="34" charset="-122"/>
              </a:rPr>
              <a:t>码：用</a:t>
            </a:r>
            <a:r>
              <a:rPr lang="en-US" altLang="zh-CN" sz="2000" dirty="0">
                <a:latin typeface="微软雅黑" panose="020B0503020204020204" pitchFamily="34" charset="-122"/>
                <a:ea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rPr>
              <a:t>位二进制数表示一个字符，最多可以表示</a:t>
            </a:r>
            <a:r>
              <a:rPr lang="en-US" altLang="zh-CN" sz="2000" dirty="0">
                <a:latin typeface="微软雅黑" panose="020B0503020204020204" pitchFamily="34" charset="-122"/>
                <a:ea typeface="微软雅黑" panose="020B0503020204020204" pitchFamily="34" charset="-122"/>
              </a:rPr>
              <a:t>2^7=128</a:t>
            </a:r>
            <a:r>
              <a:rPr lang="zh-CN" altLang="en-US" sz="2000" dirty="0">
                <a:latin typeface="微软雅黑" panose="020B0503020204020204" pitchFamily="34" charset="-122"/>
                <a:ea typeface="微软雅黑" panose="020B0503020204020204" pitchFamily="34" charset="-122"/>
              </a:rPr>
              <a:t>个字符，包括</a:t>
            </a:r>
            <a:r>
              <a:rPr lang="en-US" altLang="zh-CN" sz="2000" dirty="0">
                <a:latin typeface="微软雅黑" panose="020B0503020204020204" pitchFamily="34" charset="-122"/>
                <a:ea typeface="微软雅黑" panose="020B0503020204020204" pitchFamily="34" charset="-122"/>
              </a:rPr>
              <a:t>95</a:t>
            </a:r>
            <a:r>
              <a:rPr lang="zh-CN" altLang="en-US" sz="2000" dirty="0">
                <a:latin typeface="微软雅黑" panose="020B0503020204020204" pitchFamily="34" charset="-122"/>
                <a:ea typeface="微软雅黑" panose="020B0503020204020204" pitchFamily="34" charset="-122"/>
              </a:rPr>
              <a:t>种打印字符和</a:t>
            </a:r>
            <a:r>
              <a:rPr lang="en-US" altLang="zh-CN" sz="2000" dirty="0">
                <a:latin typeface="微软雅黑" panose="020B0503020204020204" pitchFamily="34" charset="-122"/>
                <a:ea typeface="微软雅黑" panose="020B0503020204020204" pitchFamily="34" charset="-122"/>
              </a:rPr>
              <a:t>33</a:t>
            </a:r>
            <a:r>
              <a:rPr lang="zh-CN" altLang="en-US" sz="2000" dirty="0">
                <a:latin typeface="微软雅黑" panose="020B0503020204020204" pitchFamily="34" charset="-122"/>
                <a:ea typeface="微软雅黑" panose="020B0503020204020204" pitchFamily="34" charset="-122"/>
              </a:rPr>
              <a:t>控制字符。</a:t>
            </a:r>
          </a:p>
          <a:p>
            <a:pPr lvl="1">
              <a:lnSpc>
                <a:spcPct val="150000"/>
              </a:lnSpc>
            </a:pPr>
            <a:r>
              <a:rPr lang="en-US" altLang="zh-CN" sz="2000" dirty="0">
                <a:latin typeface="微软雅黑" panose="020B0503020204020204" pitchFamily="34" charset="-122"/>
                <a:ea typeface="微软雅黑" panose="020B0503020204020204" pitchFamily="34" charset="-122"/>
              </a:rPr>
              <a:t>EBCDIC</a:t>
            </a:r>
            <a:r>
              <a:rPr lang="zh-CN" altLang="en-US" sz="2000" dirty="0">
                <a:latin typeface="微软雅黑" panose="020B0503020204020204" pitchFamily="34" charset="-122"/>
                <a:ea typeface="微软雅黑" panose="020B0503020204020204" pitchFamily="34" charset="-122"/>
              </a:rPr>
              <a:t>码：用</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位二进制数表示一个字符，最多可以表示</a:t>
            </a:r>
            <a:r>
              <a:rPr lang="en-US" altLang="zh-CN" sz="2000" dirty="0">
                <a:latin typeface="微软雅黑" panose="020B0503020204020204" pitchFamily="34" charset="-122"/>
                <a:ea typeface="微软雅黑" panose="020B0503020204020204" pitchFamily="34" charset="-122"/>
              </a:rPr>
              <a:t>2^8=256</a:t>
            </a:r>
            <a:r>
              <a:rPr lang="zh-CN" altLang="en-US" sz="2000" dirty="0">
                <a:latin typeface="微软雅黑" panose="020B0503020204020204" pitchFamily="34" charset="-122"/>
                <a:ea typeface="微软雅黑" panose="020B0503020204020204" pitchFamily="34" charset="-122"/>
              </a:rPr>
              <a:t>个字符。</a:t>
            </a:r>
          </a:p>
          <a:p>
            <a:pPr defTabSz="4572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汉字：</a:t>
            </a:r>
          </a:p>
          <a:p>
            <a:pPr lvl="1">
              <a:lnSpc>
                <a:spcPct val="150000"/>
              </a:lnSpc>
            </a:pPr>
            <a:r>
              <a:rPr lang="zh-CN" altLang="en-US" sz="2000" dirty="0">
                <a:latin typeface="微软雅黑" panose="020B0503020204020204" pitchFamily="34" charset="-122"/>
                <a:ea typeface="微软雅黑" panose="020B0503020204020204" pitchFamily="34" charset="-122"/>
              </a:rPr>
              <a:t>应用较为广泛的是</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国家标准信息交换用汉字编码</a:t>
            </a:r>
            <a:r>
              <a:rPr lang="en-US" altLang="zh-CN" sz="2000" dirty="0">
                <a:latin typeface="微软雅黑" panose="020B0503020204020204" pitchFamily="34" charset="-122"/>
                <a:ea typeface="微软雅黑" panose="020B0503020204020204" pitchFamily="34" charset="-122"/>
              </a:rPr>
              <a:t>"(GB2312-80</a:t>
            </a:r>
            <a:r>
              <a:rPr lang="zh-CN" altLang="en-US" sz="2000" dirty="0">
                <a:latin typeface="微软雅黑" panose="020B0503020204020204" pitchFamily="34" charset="-122"/>
                <a:ea typeface="微软雅黑" panose="020B0503020204020204" pitchFamily="34" charset="-122"/>
              </a:rPr>
              <a:t>标准</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，简称国标码。是二字节码，用二个七位二进制数编码表示一个汉字。</a:t>
            </a:r>
          </a:p>
        </p:txBody>
      </p:sp>
      <p:sp>
        <p:nvSpPr>
          <p:cNvPr id="6" name="Rectangle 2"/>
          <p:cNvSpPr txBox="1">
            <a:spLocks noChangeArrowheads="1"/>
          </p:cNvSpPr>
          <p:nvPr/>
        </p:nvSpPr>
        <p:spPr>
          <a:xfrm>
            <a:off x="3029083" y="979381"/>
            <a:ext cx="346761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非数值信息的表示</a:t>
            </a:r>
          </a:p>
        </p:txBody>
      </p:sp>
      <p:sp>
        <p:nvSpPr>
          <p:cNvPr id="7" name="矩形 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9" name="文本框 8"/>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10" name="文本框 9"/>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11" name="箭头: 五边形 10"/>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2" name="文本框 11"/>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13" name="文本框 12"/>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信息的表示与存储</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4232AF6-F32E-4A0C-8AD1-E6399D6F9C23}" type="slidenum">
              <a:rPr lang="zh-CN" altLang="en-US" smtClean="0"/>
              <a:t>68</a:t>
            </a:fld>
            <a:endParaRPr lang="zh-CN" altLang="en-US"/>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124"/>
          <p:cNvSpPr/>
          <p:nvPr/>
        </p:nvSpPr>
        <p:spPr>
          <a:xfrm>
            <a:off x="3509477" y="1592965"/>
            <a:ext cx="504173" cy="501201"/>
          </a:xfrm>
          <a:prstGeom prst="ellipse">
            <a:avLst/>
          </a:prstGeom>
          <a:noFill/>
          <a:ln w="571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accent5">
                    <a:lumMod val="50000"/>
                  </a:schemeClr>
                </a:solidFill>
                <a:latin typeface="微软雅黑" panose="020B0503020204020204" pitchFamily="34" charset="-122"/>
                <a:ea typeface="微软雅黑" panose="020B0503020204020204" pitchFamily="34" charset="-122"/>
                <a:sym typeface="FZHei-B01S" panose="02010601030101010101" pitchFamily="2" charset="-122"/>
              </a:rPr>
              <a:t>0</a:t>
            </a:r>
          </a:p>
        </p:txBody>
      </p:sp>
      <p:sp>
        <p:nvSpPr>
          <p:cNvPr id="44" name="Rectangle 125"/>
          <p:cNvSpPr/>
          <p:nvPr/>
        </p:nvSpPr>
        <p:spPr>
          <a:xfrm>
            <a:off x="4385241" y="156096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b="1" dirty="0">
                <a:solidFill>
                  <a:schemeClr val="accent5">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课程安排</a:t>
            </a:r>
          </a:p>
        </p:txBody>
      </p:sp>
      <p:sp>
        <p:nvSpPr>
          <p:cNvPr id="45" name="Oval 134"/>
          <p:cNvSpPr/>
          <p:nvPr/>
        </p:nvSpPr>
        <p:spPr>
          <a:xfrm>
            <a:off x="3509477" y="2300647"/>
            <a:ext cx="504173" cy="501201"/>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rPr>
              <a:t>1</a:t>
            </a:r>
          </a:p>
        </p:txBody>
      </p:sp>
      <p:sp>
        <p:nvSpPr>
          <p:cNvPr id="51" name="文本框 50"/>
          <p:cNvSpPr txBox="1">
            <a:spLocks noChangeArrowheads="1"/>
          </p:cNvSpPr>
          <p:nvPr/>
        </p:nvSpPr>
        <p:spPr bwMode="auto">
          <a:xfrm>
            <a:off x="370243" y="150439"/>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sym typeface="FZHei-B01S" panose="02010601030101010101" pitchFamily="2" charset="-122"/>
              </a:rPr>
              <a:t>目录</a:t>
            </a:r>
          </a:p>
        </p:txBody>
      </p:sp>
      <p:sp>
        <p:nvSpPr>
          <p:cNvPr id="57" name="标题 1"/>
          <p:cNvSpPr txBox="1"/>
          <p:nvPr/>
        </p:nvSpPr>
        <p:spPr>
          <a:xfrm>
            <a:off x="987228" y="1672173"/>
            <a:ext cx="1621043" cy="43504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000" b="1" dirty="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ZHei-B01S" panose="02010601030101010101" pitchFamily="2" charset="-122"/>
              </a:rPr>
              <a:t>课程纲要</a:t>
            </a:r>
          </a:p>
        </p:txBody>
      </p:sp>
      <p:sp>
        <p:nvSpPr>
          <p:cNvPr id="58" name="Rectangle 125"/>
          <p:cNvSpPr/>
          <p:nvPr/>
        </p:nvSpPr>
        <p:spPr>
          <a:xfrm>
            <a:off x="4385241" y="2268650"/>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第一章 绪论</a:t>
            </a:r>
          </a:p>
        </p:txBody>
      </p:sp>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0" name="Rectangle 125"/>
          <p:cNvSpPr/>
          <p:nvPr/>
        </p:nvSpPr>
        <p:spPr>
          <a:xfrm>
            <a:off x="4385241" y="2782106"/>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计算机程序设计语言的发展</a:t>
            </a:r>
          </a:p>
        </p:txBody>
      </p:sp>
      <p:sp>
        <p:nvSpPr>
          <p:cNvPr id="14" name="Rectangle 125"/>
          <p:cNvSpPr/>
          <p:nvPr/>
        </p:nvSpPr>
        <p:spPr>
          <a:xfrm>
            <a:off x="4385241" y="3295562"/>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面向对象的方法</a:t>
            </a:r>
          </a:p>
        </p:txBody>
      </p:sp>
      <p:sp>
        <p:nvSpPr>
          <p:cNvPr id="15" name="Oval 134"/>
          <p:cNvSpPr/>
          <p:nvPr/>
        </p:nvSpPr>
        <p:spPr>
          <a:xfrm>
            <a:off x="3509477" y="5485234"/>
            <a:ext cx="504173" cy="501201"/>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rPr>
              <a:t>2</a:t>
            </a:r>
          </a:p>
        </p:txBody>
      </p:sp>
      <p:sp>
        <p:nvSpPr>
          <p:cNvPr id="19" name="Rectangle 125"/>
          <p:cNvSpPr/>
          <p:nvPr/>
        </p:nvSpPr>
        <p:spPr>
          <a:xfrm>
            <a:off x="4385241" y="380901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面向对象的软件开发</a:t>
            </a:r>
          </a:p>
        </p:txBody>
      </p:sp>
      <p:sp>
        <p:nvSpPr>
          <p:cNvPr id="22" name="Rectangle 125"/>
          <p:cNvSpPr/>
          <p:nvPr/>
        </p:nvSpPr>
        <p:spPr>
          <a:xfrm>
            <a:off x="4385241" y="4322474"/>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信息表示与存储</a:t>
            </a:r>
          </a:p>
        </p:txBody>
      </p:sp>
      <p:sp>
        <p:nvSpPr>
          <p:cNvPr id="3" name="灯片编号占位符 2"/>
          <p:cNvSpPr>
            <a:spLocks noGrp="1"/>
          </p:cNvSpPr>
          <p:nvPr>
            <p:ph type="sldNum" sz="quarter" idx="12"/>
          </p:nvPr>
        </p:nvSpPr>
        <p:spPr/>
        <p:txBody>
          <a:bodyPr/>
          <a:lstStyle/>
          <a:p>
            <a:fld id="{FDEBF119-12CC-4A19-A29F-D0422DAC2E01}" type="slidenum">
              <a:rPr lang="zh-CN" altLang="en-US" smtClean="0"/>
              <a:t>69</a:t>
            </a:fld>
            <a:endParaRPr lang="zh-CN" altLang="en-US"/>
          </a:p>
        </p:txBody>
      </p:sp>
      <p:sp>
        <p:nvSpPr>
          <p:cNvPr id="23" name="Rectangle 125"/>
          <p:cNvSpPr/>
          <p:nvPr/>
        </p:nvSpPr>
        <p:spPr>
          <a:xfrm>
            <a:off x="4385241" y="5453236"/>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第二章 </a:t>
            </a: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简单程序设计</a:t>
            </a:r>
          </a:p>
        </p:txBody>
      </p:sp>
      <p:sp>
        <p:nvSpPr>
          <p:cNvPr id="24" name="Rectangle 125"/>
          <p:cNvSpPr/>
          <p:nvPr/>
        </p:nvSpPr>
        <p:spPr>
          <a:xfrm>
            <a:off x="4385241" y="598801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 </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语言概述</a:t>
            </a:r>
          </a:p>
        </p:txBody>
      </p:sp>
      <p:sp>
        <p:nvSpPr>
          <p:cNvPr id="25" name="Rectangle 125"/>
          <p:cNvSpPr/>
          <p:nvPr/>
        </p:nvSpPr>
        <p:spPr>
          <a:xfrm>
            <a:off x="4385241" y="483592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b="1" dirty="0">
                <a:solidFill>
                  <a:srgbClr val="1F4E79"/>
                </a:solidFill>
                <a:latin typeface="微软雅黑" panose="020B0503020204020204" pitchFamily="34" charset="-122"/>
                <a:ea typeface="微软雅黑" panose="020B0503020204020204" pitchFamily="34" charset="-122"/>
                <a:cs typeface="+mj-cs"/>
                <a:sym typeface="FZHei-B01S" panose="02010601030101010101" pitchFamily="2" charset="-122"/>
              </a:rPr>
              <a:t>程序开发基本概念</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29032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0.3 </a:t>
            </a:r>
            <a:r>
              <a:rPr lang="zh-CN" altLang="en-US" dirty="0"/>
              <a:t>授课目标</a:t>
            </a:r>
          </a:p>
        </p:txBody>
      </p:sp>
      <p:sp>
        <p:nvSpPr>
          <p:cNvPr id="51" name="文本框 50"/>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47" name="文本框 46"/>
          <p:cNvSpPr txBox="1"/>
          <p:nvPr/>
        </p:nvSpPr>
        <p:spPr>
          <a:xfrm>
            <a:off x="3716801" y="905617"/>
            <a:ext cx="1826142"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授课目标</a:t>
            </a:r>
          </a:p>
        </p:txBody>
      </p:sp>
      <p:sp>
        <p:nvSpPr>
          <p:cNvPr id="52" name="文本框 51"/>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课程安培</a:t>
            </a:r>
          </a:p>
        </p:txBody>
      </p:sp>
      <p:sp>
        <p:nvSpPr>
          <p:cNvPr id="2" name="灯片编号占位符 1"/>
          <p:cNvSpPr>
            <a:spLocks noGrp="1"/>
          </p:cNvSpPr>
          <p:nvPr>
            <p:ph type="sldNum" sz="quarter" idx="12"/>
          </p:nvPr>
        </p:nvSpPr>
        <p:spPr/>
        <p:txBody>
          <a:bodyPr/>
          <a:lstStyle/>
          <a:p>
            <a:fld id="{FDEBF119-12CC-4A19-A29F-D0422DAC2E01}" type="slidenum">
              <a:rPr lang="zh-CN" altLang="en-US" smtClean="0"/>
              <a:t>7</a:t>
            </a:fld>
            <a:endParaRPr lang="zh-CN" altLang="en-US"/>
          </a:p>
        </p:txBody>
      </p:sp>
      <p:sp>
        <p:nvSpPr>
          <p:cNvPr id="20" name="矩形 19"/>
          <p:cNvSpPr/>
          <p:nvPr/>
        </p:nvSpPr>
        <p:spPr>
          <a:xfrm>
            <a:off x="1152727" y="5298501"/>
            <a:ext cx="5128148" cy="525657"/>
          </a:xfrm>
          <a:prstGeom prst="rect">
            <a:avLst/>
          </a:prstGeom>
        </p:spPr>
        <p:txBody>
          <a:bodyPr wrap="square">
            <a:spAutoFit/>
          </a:bodyPr>
          <a:lstStyle/>
          <a:p>
            <a:pPr marL="285750" indent="-285750">
              <a:lnSpc>
                <a:spcPct val="13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层：没有基础</a:t>
            </a:r>
          </a:p>
        </p:txBody>
      </p:sp>
      <p:sp>
        <p:nvSpPr>
          <p:cNvPr id="21" name="矩形 20"/>
          <p:cNvSpPr/>
          <p:nvPr/>
        </p:nvSpPr>
        <p:spPr>
          <a:xfrm>
            <a:off x="1152727" y="4507554"/>
            <a:ext cx="5128148" cy="525657"/>
          </a:xfrm>
          <a:prstGeom prst="rect">
            <a:avLst/>
          </a:prstGeom>
        </p:spPr>
        <p:txBody>
          <a:bodyPr wrap="square">
            <a:spAutoFit/>
          </a:bodyPr>
          <a:lstStyle/>
          <a:p>
            <a:pPr marL="285750" indent="-285750">
              <a:lnSpc>
                <a:spcPct val="13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层：可以看懂程序</a:t>
            </a:r>
          </a:p>
        </p:txBody>
      </p:sp>
      <p:sp>
        <p:nvSpPr>
          <p:cNvPr id="22" name="矩形 21"/>
          <p:cNvSpPr/>
          <p:nvPr/>
        </p:nvSpPr>
        <p:spPr>
          <a:xfrm>
            <a:off x="1152727" y="2925656"/>
            <a:ext cx="5128148" cy="525657"/>
          </a:xfrm>
          <a:prstGeom prst="rect">
            <a:avLst/>
          </a:prstGeom>
        </p:spPr>
        <p:txBody>
          <a:bodyPr wrap="square">
            <a:spAutoFit/>
          </a:bodyPr>
          <a:lstStyle/>
          <a:p>
            <a:pPr marL="285750" indent="-285750">
              <a:lnSpc>
                <a:spcPct val="13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层：可以编写程序</a:t>
            </a:r>
          </a:p>
        </p:txBody>
      </p:sp>
      <p:sp>
        <p:nvSpPr>
          <p:cNvPr id="23" name="矩形 22"/>
          <p:cNvSpPr/>
          <p:nvPr/>
        </p:nvSpPr>
        <p:spPr>
          <a:xfrm>
            <a:off x="1152727" y="3716605"/>
            <a:ext cx="5128148" cy="525657"/>
          </a:xfrm>
          <a:prstGeom prst="rect">
            <a:avLst/>
          </a:prstGeom>
        </p:spPr>
        <p:txBody>
          <a:bodyPr wrap="square">
            <a:spAutoFit/>
          </a:bodyPr>
          <a:lstStyle/>
          <a:p>
            <a:pPr marL="285750" indent="-285750">
              <a:lnSpc>
                <a:spcPct val="13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层：可以改写程序</a:t>
            </a:r>
          </a:p>
        </p:txBody>
      </p:sp>
      <p:sp>
        <p:nvSpPr>
          <p:cNvPr id="24" name="矩形 23"/>
          <p:cNvSpPr/>
          <p:nvPr/>
        </p:nvSpPr>
        <p:spPr>
          <a:xfrm>
            <a:off x="1152727" y="2134707"/>
            <a:ext cx="5128148" cy="525657"/>
          </a:xfrm>
          <a:prstGeom prst="rect">
            <a:avLst/>
          </a:prstGeom>
        </p:spPr>
        <p:txBody>
          <a:bodyPr wrap="square">
            <a:spAutoFit/>
          </a:bodyPr>
          <a:lstStyle/>
          <a:p>
            <a:pPr marL="285750" indent="-285750">
              <a:lnSpc>
                <a:spcPct val="13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层：可以编写有效率程序</a:t>
            </a:r>
          </a:p>
        </p:txBody>
      </p:sp>
      <p:sp>
        <p:nvSpPr>
          <p:cNvPr id="4" name="箭头: 下 3"/>
          <p:cNvSpPr/>
          <p:nvPr/>
        </p:nvSpPr>
        <p:spPr>
          <a:xfrm rot="10800000">
            <a:off x="7653135" y="1836308"/>
            <a:ext cx="676275" cy="4286250"/>
          </a:xfrm>
          <a:prstGeom prst="downArrow">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4572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星形: 五角 5"/>
          <p:cNvSpPr/>
          <p:nvPr/>
        </p:nvSpPr>
        <p:spPr>
          <a:xfrm>
            <a:off x="4676775" y="5035672"/>
            <a:ext cx="523875" cy="525657"/>
          </a:xfrm>
          <a:prstGeom prst="star5">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4572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p:nvSpPr>
        <p:spPr>
          <a:xfrm>
            <a:off x="5216304" y="5228956"/>
            <a:ext cx="1210588" cy="400110"/>
          </a:xfrm>
          <a:prstGeom prst="rect">
            <a:avLst/>
          </a:prstGeom>
          <a:noFill/>
        </p:spPr>
        <p:txBody>
          <a:bodyPr wrap="none"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你在这里</a:t>
            </a:r>
          </a:p>
        </p:txBody>
      </p:sp>
      <p:sp>
        <p:nvSpPr>
          <p:cNvPr id="30" name="星形: 五角 29"/>
          <p:cNvSpPr/>
          <p:nvPr/>
        </p:nvSpPr>
        <p:spPr>
          <a:xfrm>
            <a:off x="4629871" y="3286357"/>
            <a:ext cx="523875" cy="525657"/>
          </a:xfrm>
          <a:prstGeom prst="star5">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4572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1" name="文本框 30"/>
          <p:cNvSpPr txBox="1"/>
          <p:nvPr/>
        </p:nvSpPr>
        <p:spPr>
          <a:xfrm>
            <a:off x="5192852" y="3434293"/>
            <a:ext cx="1467068" cy="400110"/>
          </a:xfrm>
          <a:prstGeom prst="rect">
            <a:avLst/>
          </a:prstGeom>
          <a:noFill/>
        </p:spPr>
        <p:txBody>
          <a:bodyPr wrap="none"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课堂能学的</a:t>
            </a:r>
          </a:p>
        </p:txBody>
      </p:sp>
      <p:sp>
        <p:nvSpPr>
          <p:cNvPr id="32" name="星形: 五角 31"/>
          <p:cNvSpPr/>
          <p:nvPr/>
        </p:nvSpPr>
        <p:spPr>
          <a:xfrm>
            <a:off x="4629871" y="2528950"/>
            <a:ext cx="523875" cy="525657"/>
          </a:xfrm>
          <a:prstGeom prst="star5">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4572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文本框 32"/>
          <p:cNvSpPr txBox="1"/>
          <p:nvPr/>
        </p:nvSpPr>
        <p:spPr>
          <a:xfrm>
            <a:off x="5200650" y="2623093"/>
            <a:ext cx="1467068" cy="400110"/>
          </a:xfrm>
          <a:prstGeom prst="rect">
            <a:avLst/>
          </a:prstGeom>
          <a:noFill/>
        </p:spPr>
        <p:txBody>
          <a:bodyPr wrap="none"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课堂能学的</a:t>
            </a:r>
          </a:p>
        </p:txBody>
      </p:sp>
      <p:sp>
        <p:nvSpPr>
          <p:cNvPr id="38" name="矩形 37"/>
          <p:cNvSpPr/>
          <p:nvPr/>
        </p:nvSpPr>
        <p:spPr>
          <a:xfrm>
            <a:off x="8204325" y="1404240"/>
            <a:ext cx="1144753" cy="525657"/>
          </a:xfrm>
          <a:prstGeom prst="rect">
            <a:avLst/>
          </a:prstGeom>
        </p:spPr>
        <p:txBody>
          <a:bodyPr wrap="square">
            <a:spAutoFit/>
          </a:bodyPr>
          <a:lstStyle/>
          <a:p>
            <a:pPr>
              <a:lnSpc>
                <a:spcPct val="130000"/>
              </a:lnSpc>
            </a:pPr>
            <a:r>
              <a:rPr lang="zh-CN" altLang="en-US" sz="2400" dirty="0">
                <a:latin typeface="微软雅黑" panose="020B0503020204020204" pitchFamily="34" charset="-122"/>
                <a:ea typeface="微软雅黑" panose="020B0503020204020204" pitchFamily="34" charset="-122"/>
              </a:rPr>
              <a:t>高</a:t>
            </a:r>
          </a:p>
        </p:txBody>
      </p:sp>
      <p:sp>
        <p:nvSpPr>
          <p:cNvPr id="39" name="矩形 38"/>
          <p:cNvSpPr/>
          <p:nvPr/>
        </p:nvSpPr>
        <p:spPr>
          <a:xfrm>
            <a:off x="8242852" y="5898062"/>
            <a:ext cx="1144753" cy="525657"/>
          </a:xfrm>
          <a:prstGeom prst="rect">
            <a:avLst/>
          </a:prstGeom>
        </p:spPr>
        <p:txBody>
          <a:bodyPr wrap="square">
            <a:spAutoFit/>
          </a:bodyPr>
          <a:lstStyle/>
          <a:p>
            <a:pPr>
              <a:lnSpc>
                <a:spcPct val="130000"/>
              </a:lnSpc>
            </a:pPr>
            <a:r>
              <a:rPr lang="zh-CN" altLang="en-US" sz="2400" dirty="0">
                <a:latin typeface="微软雅黑" panose="020B0503020204020204" pitchFamily="34" charset="-122"/>
                <a:ea typeface="微软雅黑" panose="020B0503020204020204" pitchFamily="34" charset="-122"/>
              </a:rPr>
              <a:t>低</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1" name="Rectangle 3"/>
          <p:cNvSpPr>
            <a:spLocks noGrp="1" noChangeArrowheads="1"/>
          </p:cNvSpPr>
          <p:nvPr>
            <p:ph idx="1"/>
          </p:nvPr>
        </p:nvSpPr>
        <p:spPr>
          <a:xfrm>
            <a:off x="628650" y="1806188"/>
            <a:ext cx="7886700" cy="4325671"/>
          </a:xfrm>
        </p:spPr>
        <p:txBody>
          <a:bodyPr vert="horz" wrap="square" lIns="91440" tIns="45720" rIns="91440" bIns="45720" rtlCol="0">
            <a:spAutoFit/>
          </a:bodyPr>
          <a:lstStyle/>
          <a:p>
            <a:pPr defTabSz="4572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源程序：</a:t>
            </a:r>
          </a:p>
          <a:p>
            <a:pPr marL="457200" lvl="1" indent="0">
              <a:lnSpc>
                <a:spcPct val="150000"/>
              </a:lnSpc>
              <a:buNone/>
            </a:pPr>
            <a:r>
              <a:rPr lang="zh-CN" altLang="en-US" sz="2000" dirty="0">
                <a:latin typeface="微软雅黑" panose="020B0503020204020204" pitchFamily="34" charset="-122"/>
                <a:ea typeface="微软雅黑" panose="020B0503020204020204" pitchFamily="34" charset="-122"/>
              </a:rPr>
              <a:t>用源语言写的，有待翻译的程序</a:t>
            </a:r>
          </a:p>
          <a:p>
            <a:pPr defTabSz="4572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目标程序：</a:t>
            </a:r>
          </a:p>
          <a:p>
            <a:pPr marL="457200" lvl="1" indent="0">
              <a:lnSpc>
                <a:spcPct val="150000"/>
              </a:lnSpc>
              <a:buNone/>
            </a:pPr>
            <a:r>
              <a:rPr lang="zh-CN" altLang="en-US" sz="2000" dirty="0">
                <a:latin typeface="微软雅黑" panose="020B0503020204020204" pitchFamily="34" charset="-122"/>
                <a:ea typeface="微软雅黑" panose="020B0503020204020204" pitchFamily="34" charset="-122"/>
              </a:rPr>
              <a:t>也称为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结果程序</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，是源程序通过翻译程序加工以后所生成的程序。</a:t>
            </a:r>
          </a:p>
          <a:p>
            <a:pPr defTabSz="4572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翻译程序：</a:t>
            </a:r>
          </a:p>
          <a:p>
            <a:pPr marL="457200" lvl="1" indent="0">
              <a:lnSpc>
                <a:spcPct val="150000"/>
              </a:lnSpc>
              <a:buNone/>
            </a:pPr>
            <a:r>
              <a:rPr lang="zh-CN" altLang="en-US" sz="2000" dirty="0">
                <a:latin typeface="微软雅黑" panose="020B0503020204020204" pitchFamily="34" charset="-122"/>
                <a:ea typeface="微软雅黑" panose="020B0503020204020204" pitchFamily="34" charset="-122"/>
              </a:rPr>
              <a:t>是指一个把源程序翻译成等价的目标程序的程序。</a:t>
            </a:r>
            <a:endParaRPr lang="en-US" altLang="zh-CN" sz="2000"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2000" dirty="0">
                <a:latin typeface="微软雅黑" panose="020B0503020204020204" pitchFamily="34" charset="-122"/>
                <a:ea typeface="微软雅黑" panose="020B0503020204020204" pitchFamily="34" charset="-122"/>
              </a:rPr>
              <a:t>包括：汇编程序、编译程序、解释程序。</a:t>
            </a:r>
          </a:p>
        </p:txBody>
      </p:sp>
      <p:sp>
        <p:nvSpPr>
          <p:cNvPr id="5" name="Rectangle 2"/>
          <p:cNvSpPr txBox="1">
            <a:spLocks noChangeArrowheads="1"/>
          </p:cNvSpPr>
          <p:nvPr/>
        </p:nvSpPr>
        <p:spPr>
          <a:xfrm>
            <a:off x="3849819" y="979381"/>
            <a:ext cx="182614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基本术语</a:t>
            </a:r>
          </a:p>
        </p:txBody>
      </p:sp>
      <p:sp>
        <p:nvSpPr>
          <p:cNvPr id="6" name="矩形 5"/>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8" name="文本框 7"/>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9" name="文本框 8"/>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10" name="箭头: 五边形 9"/>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12" name="文本框 11"/>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1.5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程序开发的基本概念</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4232AF6-F32E-4A0C-8AD1-E6399D6F9C23}" type="slidenum">
              <a:rPr lang="zh-CN" altLang="en-US" smtClean="0"/>
              <a:t>70</a:t>
            </a:fld>
            <a:endParaRPr lang="zh-CN" altLang="en-US"/>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lnSpc>
                <a:spcPct val="80000"/>
              </a:lnSpc>
            </a:pPr>
            <a:r>
              <a:rPr lang="zh-CN" altLang="en-US" dirty="0">
                <a:solidFill>
                  <a:schemeClr val="bg1"/>
                </a:solidFill>
              </a:rPr>
              <a:t>基本术语</a:t>
            </a:r>
            <a:br>
              <a:rPr lang="zh-CN" altLang="en-US" sz="3600" dirty="0">
                <a:solidFill>
                  <a:schemeClr val="bg1"/>
                </a:solidFill>
              </a:rPr>
            </a:br>
            <a:r>
              <a:rPr lang="zh-CN" altLang="en-US" sz="3600" dirty="0">
                <a:solidFill>
                  <a:schemeClr val="bg1"/>
                </a:solidFill>
              </a:rPr>
              <a:t>       </a:t>
            </a:r>
            <a:r>
              <a:rPr lang="en-US" altLang="zh-CN" sz="3600" dirty="0">
                <a:solidFill>
                  <a:schemeClr val="bg1"/>
                </a:solidFill>
              </a:rPr>
              <a:t>——</a:t>
            </a:r>
            <a:r>
              <a:rPr lang="zh-CN" altLang="en-US" sz="3600" dirty="0">
                <a:solidFill>
                  <a:schemeClr val="bg1"/>
                </a:solidFill>
              </a:rPr>
              <a:t>三种不同类型的翻译程序</a:t>
            </a:r>
            <a:endParaRPr lang="zh-CN" altLang="en-US" dirty="0">
              <a:solidFill>
                <a:schemeClr val="bg1"/>
              </a:solidFill>
            </a:endParaRPr>
          </a:p>
        </p:txBody>
      </p:sp>
      <p:sp>
        <p:nvSpPr>
          <p:cNvPr id="91139" name="Rectangle 3"/>
          <p:cNvSpPr>
            <a:spLocks noGrp="1" noChangeArrowheads="1"/>
          </p:cNvSpPr>
          <p:nvPr>
            <p:ph idx="1"/>
          </p:nvPr>
        </p:nvSpPr>
        <p:spPr>
          <a:xfrm>
            <a:off x="282930" y="1750547"/>
            <a:ext cx="8820150" cy="4641784"/>
          </a:xfrm>
        </p:spPr>
        <p:txBody>
          <a:bodyPr vert="horz" wrap="square" lIns="91440" tIns="45720" rIns="91440" bIns="45720" rtlCol="0">
            <a:spAutoFit/>
          </a:bodyPr>
          <a:lstStyle/>
          <a:p>
            <a:pPr defTabSz="4572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汇编程序：</a:t>
            </a:r>
          </a:p>
          <a:p>
            <a:pPr marL="457200" lvl="1" indent="0">
              <a:lnSpc>
                <a:spcPct val="150000"/>
              </a:lnSpc>
              <a:buNone/>
            </a:pPr>
            <a:r>
              <a:rPr lang="zh-CN" altLang="en-US" sz="2000" dirty="0">
                <a:latin typeface="微软雅黑" panose="020B0503020204020204" pitchFamily="34" charset="-122"/>
                <a:ea typeface="微软雅黑" panose="020B0503020204020204" pitchFamily="34" charset="-122"/>
              </a:rPr>
              <a:t>其任务是把用汇编语言写成的源程序，翻译成机器语言形式的目标程序。</a:t>
            </a:r>
          </a:p>
          <a:p>
            <a:pPr defTabSz="4572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编译程序：</a:t>
            </a:r>
          </a:p>
          <a:p>
            <a:pPr marL="457200" lvl="1" indent="0">
              <a:lnSpc>
                <a:spcPct val="150000"/>
              </a:lnSpc>
              <a:buNone/>
            </a:pPr>
            <a:r>
              <a:rPr lang="zh-CN" altLang="en-US" sz="2000" dirty="0">
                <a:latin typeface="微软雅黑" panose="020B0503020204020204" pitchFamily="34" charset="-122"/>
                <a:ea typeface="微软雅黑" panose="020B0503020204020204" pitchFamily="34" charset="-122"/>
              </a:rPr>
              <a:t>若源程序是用高级程序设计语言所写，经翻译程序加工生成目标程序，那么，该翻译程序就称为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编译程序</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解释程序：</a:t>
            </a:r>
          </a:p>
          <a:p>
            <a:pPr marL="457200" lvl="1" indent="0">
              <a:lnSpc>
                <a:spcPct val="150000"/>
              </a:lnSpc>
              <a:buNone/>
            </a:pPr>
            <a:r>
              <a:rPr lang="zh-CN" altLang="en-US" sz="2000" dirty="0">
                <a:latin typeface="微软雅黑" panose="020B0503020204020204" pitchFamily="34" charset="-122"/>
                <a:ea typeface="微软雅黑" panose="020B0503020204020204" pitchFamily="34" charset="-122"/>
              </a:rPr>
              <a:t>这也是一种翻译程序，同样是将高级语言源程序翻译成机器指令。它与编译程序不同点就在于：它是边翻译边执行的，即输入一句、翻译一句、 执行一句，直至将整个源程序翻译并执行完毕。</a:t>
            </a:r>
          </a:p>
        </p:txBody>
      </p:sp>
      <p:sp>
        <p:nvSpPr>
          <p:cNvPr id="5" name="Rectangle 2"/>
          <p:cNvSpPr txBox="1">
            <a:spLocks noChangeArrowheads="1"/>
          </p:cNvSpPr>
          <p:nvPr/>
        </p:nvSpPr>
        <p:spPr>
          <a:xfrm>
            <a:off x="3849819" y="979381"/>
            <a:ext cx="182614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基本术语</a:t>
            </a:r>
          </a:p>
        </p:txBody>
      </p:sp>
      <p:sp>
        <p:nvSpPr>
          <p:cNvPr id="6" name="矩形 5"/>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8" name="文本框 7"/>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9" name="文本框 8"/>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10" name="箭头: 五边形 9"/>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12" name="文本框 11"/>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1.5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程序开发的基本概念</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fld id="{D4232AF6-F32E-4A0C-8AD1-E6399D6F9C23}" type="slidenum">
              <a:rPr lang="zh-CN" altLang="en-US" smtClean="0"/>
              <a:t>71</a:t>
            </a:fld>
            <a:endParaRPr lang="zh-CN" altLang="en-US"/>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lnSpc>
                <a:spcPct val="80000"/>
              </a:lnSpc>
            </a:pPr>
            <a:r>
              <a:rPr lang="zh-CN" altLang="en-US" dirty="0">
                <a:solidFill>
                  <a:schemeClr val="bg1"/>
                </a:solidFill>
              </a:rPr>
              <a:t>基本术语</a:t>
            </a:r>
            <a:br>
              <a:rPr lang="zh-CN" altLang="en-US" sz="3600" dirty="0">
                <a:solidFill>
                  <a:schemeClr val="bg1"/>
                </a:solidFill>
              </a:rPr>
            </a:br>
            <a:r>
              <a:rPr lang="zh-CN" altLang="en-US" sz="3600" dirty="0">
                <a:solidFill>
                  <a:schemeClr val="bg1"/>
                </a:solidFill>
              </a:rPr>
              <a:t>       </a:t>
            </a:r>
            <a:r>
              <a:rPr lang="en-US" altLang="zh-CN" sz="3600" dirty="0">
                <a:solidFill>
                  <a:schemeClr val="bg1"/>
                </a:solidFill>
              </a:rPr>
              <a:t>——</a:t>
            </a:r>
            <a:r>
              <a:rPr lang="zh-CN" altLang="en-US" sz="3600" dirty="0">
                <a:solidFill>
                  <a:schemeClr val="bg1"/>
                </a:solidFill>
              </a:rPr>
              <a:t>三种不同类型的翻译程序</a:t>
            </a:r>
          </a:p>
        </p:txBody>
      </p:sp>
      <p:sp>
        <p:nvSpPr>
          <p:cNvPr id="7" name="Rectangle 2"/>
          <p:cNvSpPr txBox="1">
            <a:spLocks noChangeArrowheads="1"/>
          </p:cNvSpPr>
          <p:nvPr/>
        </p:nvSpPr>
        <p:spPr>
          <a:xfrm>
            <a:off x="628650" y="36512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zh-CN" altLang="en-US">
                <a:solidFill>
                  <a:schemeClr val="bg1"/>
                </a:solidFill>
              </a:rPr>
              <a:t>基本术语</a:t>
            </a:r>
            <a:br>
              <a:rPr lang="zh-CN" altLang="en-US" sz="3600">
                <a:solidFill>
                  <a:schemeClr val="bg1"/>
                </a:solidFill>
              </a:rPr>
            </a:br>
            <a:r>
              <a:rPr lang="zh-CN" altLang="en-US" sz="3600">
                <a:solidFill>
                  <a:schemeClr val="bg1"/>
                </a:solidFill>
              </a:rPr>
              <a:t>       </a:t>
            </a:r>
            <a:r>
              <a:rPr lang="en-US" altLang="zh-CN" sz="3600">
                <a:solidFill>
                  <a:schemeClr val="bg1"/>
                </a:solidFill>
              </a:rPr>
              <a:t>——</a:t>
            </a:r>
            <a:r>
              <a:rPr lang="zh-CN" altLang="en-US" sz="3600">
                <a:solidFill>
                  <a:schemeClr val="bg1"/>
                </a:solidFill>
              </a:rPr>
              <a:t>三种不同类型的翻译程序</a:t>
            </a:r>
            <a:endParaRPr lang="zh-CN" altLang="en-US" dirty="0">
              <a:solidFill>
                <a:schemeClr val="bg1"/>
              </a:solidFill>
            </a:endParaRPr>
          </a:p>
        </p:txBody>
      </p:sp>
      <p:sp>
        <p:nvSpPr>
          <p:cNvPr id="8" name="Rectangle 2"/>
          <p:cNvSpPr txBox="1">
            <a:spLocks noChangeArrowheads="1"/>
          </p:cNvSpPr>
          <p:nvPr/>
        </p:nvSpPr>
        <p:spPr>
          <a:xfrm>
            <a:off x="3849819" y="979381"/>
            <a:ext cx="182614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基本术语</a:t>
            </a:r>
          </a:p>
        </p:txBody>
      </p:sp>
      <p:sp>
        <p:nvSpPr>
          <p:cNvPr id="9" name="矩形 8"/>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0"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1" name="文本框 10"/>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12" name="文本框 1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13" name="箭头: 五边形 1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4" name="文本框 1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15" name="文本框 14"/>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1.5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程序开发的基本概念</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3"/>
          <a:stretch>
            <a:fillRect/>
          </a:stretch>
        </p:blipFill>
        <p:spPr>
          <a:xfrm>
            <a:off x="928191" y="1750547"/>
            <a:ext cx="7587159" cy="4991889"/>
          </a:xfrm>
          <a:prstGeom prst="rect">
            <a:avLst/>
          </a:prstGeom>
        </p:spPr>
      </p:pic>
      <p:sp>
        <p:nvSpPr>
          <p:cNvPr id="2" name="灯片编号占位符 1"/>
          <p:cNvSpPr>
            <a:spLocks noGrp="1"/>
          </p:cNvSpPr>
          <p:nvPr>
            <p:ph type="sldNum" sz="quarter" idx="12"/>
          </p:nvPr>
        </p:nvSpPr>
        <p:spPr/>
        <p:txBody>
          <a:bodyPr/>
          <a:lstStyle/>
          <a:p>
            <a:fld id="{D4232AF6-F32E-4A0C-8AD1-E6399D6F9C23}" type="slidenum">
              <a:rPr lang="zh-CN" altLang="en-US" smtClean="0"/>
              <a:t>72</a:t>
            </a:fld>
            <a:endParaRPr lang="zh-CN" altLang="en-US"/>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a:xfrm>
            <a:off x="2373456" y="979381"/>
            <a:ext cx="477887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en-US" altLang="zh-CN" sz="3200" b="1" dirty="0">
                <a:solidFill>
                  <a:srgbClr val="1F4E79"/>
                </a:solidFill>
                <a:latin typeface="微软雅黑" panose="020B0503020204020204" pitchFamily="34" charset="-122"/>
                <a:ea typeface="微软雅黑" panose="020B0503020204020204" pitchFamily="34" charset="-122"/>
                <a:cs typeface="+mn-cs"/>
              </a:rPr>
              <a:t>C++</a:t>
            </a:r>
            <a:r>
              <a:rPr lang="zh-CN" altLang="en-US" sz="3200" b="1" dirty="0">
                <a:solidFill>
                  <a:srgbClr val="1F4E79"/>
                </a:solidFill>
                <a:latin typeface="微软雅黑" panose="020B0503020204020204" pitchFamily="34" charset="-122"/>
                <a:ea typeface="微软雅黑" panose="020B0503020204020204" pitchFamily="34" charset="-122"/>
                <a:cs typeface="+mn-cs"/>
              </a:rPr>
              <a:t>程序的完整开发过程</a:t>
            </a:r>
          </a:p>
        </p:txBody>
      </p:sp>
      <p:sp>
        <p:nvSpPr>
          <p:cNvPr id="10" name="矩形 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文本框 11"/>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13" name="文本框 12"/>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14" name="箭头: 五边形 13"/>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5" name="文本框 14"/>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16" name="文本框 1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1.5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程序开发的基本概念</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3"/>
          <a:stretch>
            <a:fillRect/>
          </a:stretch>
        </p:blipFill>
        <p:spPr>
          <a:xfrm>
            <a:off x="2755265" y="1574800"/>
            <a:ext cx="3761740" cy="4719955"/>
          </a:xfrm>
          <a:prstGeom prst="rect">
            <a:avLst/>
          </a:prstGeom>
        </p:spPr>
      </p:pic>
      <p:sp>
        <p:nvSpPr>
          <p:cNvPr id="3" name="灯片编号占位符 2"/>
          <p:cNvSpPr>
            <a:spLocks noGrp="1"/>
          </p:cNvSpPr>
          <p:nvPr>
            <p:ph type="sldNum" sz="quarter" idx="12"/>
          </p:nvPr>
        </p:nvSpPr>
        <p:spPr/>
        <p:txBody>
          <a:bodyPr/>
          <a:lstStyle/>
          <a:p>
            <a:fld id="{D4232AF6-F32E-4A0C-8AD1-E6399D6F9C23}" type="slidenum">
              <a:rPr lang="zh-CN" altLang="en-US" smtClean="0"/>
              <a:t>73</a:t>
            </a:fld>
            <a:endParaRPr lang="zh-CN" altLang="en-US"/>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2"/>
          <p:cNvSpPr txBox="1">
            <a:spLocks noChangeArrowheads="1"/>
          </p:cNvSpPr>
          <p:nvPr/>
        </p:nvSpPr>
        <p:spPr>
          <a:xfrm>
            <a:off x="2373456" y="979381"/>
            <a:ext cx="477887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en-US" altLang="zh-CN" sz="3200" b="1" dirty="0">
                <a:solidFill>
                  <a:srgbClr val="1F4E79"/>
                </a:solidFill>
                <a:latin typeface="微软雅黑" panose="020B0503020204020204" pitchFamily="34" charset="-122"/>
                <a:ea typeface="微软雅黑" panose="020B0503020204020204" pitchFamily="34" charset="-122"/>
                <a:cs typeface="+mn-cs"/>
              </a:rPr>
              <a:t>C++</a:t>
            </a:r>
            <a:r>
              <a:rPr lang="zh-CN" altLang="en-US" sz="3200" b="1" dirty="0">
                <a:solidFill>
                  <a:srgbClr val="1F4E79"/>
                </a:solidFill>
                <a:latin typeface="微软雅黑" panose="020B0503020204020204" pitchFamily="34" charset="-122"/>
                <a:ea typeface="微软雅黑" panose="020B0503020204020204" pitchFamily="34" charset="-122"/>
                <a:cs typeface="+mn-cs"/>
              </a:rPr>
              <a:t>程序的完整开发过程</a:t>
            </a:r>
          </a:p>
        </p:txBody>
      </p:sp>
      <p:sp>
        <p:nvSpPr>
          <p:cNvPr id="10" name="矩形 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文本框 1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13" name="文本框 12"/>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14" name="箭头: 五边形 13"/>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5" name="文本框 14"/>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p>
        </p:txBody>
      </p:sp>
      <p:sp>
        <p:nvSpPr>
          <p:cNvPr id="16" name="文本框 1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1.5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程序开发的基本概念</a:t>
            </a: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3"/>
          <a:stretch>
            <a:fillRect/>
          </a:stretch>
        </p:blipFill>
        <p:spPr>
          <a:xfrm>
            <a:off x="282930" y="1826219"/>
            <a:ext cx="8578139" cy="4239196"/>
          </a:xfrm>
          <a:prstGeom prst="rect">
            <a:avLst/>
          </a:prstGeom>
        </p:spPr>
      </p:pic>
      <p:sp>
        <p:nvSpPr>
          <p:cNvPr id="2" name="灯片编号占位符 1"/>
          <p:cNvSpPr>
            <a:spLocks noGrp="1"/>
          </p:cNvSpPr>
          <p:nvPr>
            <p:ph type="sldNum" sz="quarter" idx="12"/>
          </p:nvPr>
        </p:nvSpPr>
        <p:spPr/>
        <p:txBody>
          <a:bodyPr/>
          <a:lstStyle/>
          <a:p>
            <a:fld id="{D4232AF6-F32E-4A0C-8AD1-E6399D6F9C23}" type="slidenum">
              <a:rPr lang="zh-CN" altLang="en-US" smtClean="0"/>
              <a:t>74</a:t>
            </a:fld>
            <a:endParaRPr lang="zh-CN" altLang="en-US"/>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3849821" y="979381"/>
            <a:ext cx="182614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课后作业</a:t>
            </a:r>
          </a:p>
        </p:txBody>
      </p:sp>
      <p:sp>
        <p:nvSpPr>
          <p:cNvPr id="6" name="矩形 5"/>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8" name="文本框 7"/>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p>
        </p:txBody>
      </p:sp>
      <p:sp>
        <p:nvSpPr>
          <p:cNvPr id="9" name="文本框 8"/>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p>
        </p:txBody>
      </p:sp>
      <p:sp>
        <p:nvSpPr>
          <p:cNvPr id="10" name="箭头: 五边形 9"/>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后记</a:t>
            </a:r>
          </a:p>
        </p:txBody>
      </p:sp>
      <p:sp>
        <p:nvSpPr>
          <p:cNvPr id="12" name="文本框 11"/>
          <p:cNvSpPr txBox="1"/>
          <p:nvPr/>
        </p:nvSpPr>
        <p:spPr>
          <a:xfrm>
            <a:off x="565861" y="88525"/>
            <a:ext cx="42883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附件</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Rectangle 3"/>
          <p:cNvSpPr txBox="1">
            <a:spLocks noChangeArrowheads="1"/>
          </p:cNvSpPr>
          <p:nvPr/>
        </p:nvSpPr>
        <p:spPr>
          <a:xfrm>
            <a:off x="628650" y="1825625"/>
            <a:ext cx="7886700" cy="4351338"/>
          </a:xfrm>
          <a:prstGeom prst="rect">
            <a:avLst/>
          </a:prstGeom>
        </p:spPr>
        <p:txBody>
          <a:bodyPr vert="horz" lIns="91440" tIns="45720" rIns="91440" bIns="45720" rtlCol="0">
            <a:normAutofit/>
          </a:bodyPr>
          <a:lstStyle>
            <a:defPPr>
              <a:defRPr lang="en-US"/>
            </a:defPPr>
            <a:lvl1pPr marL="228600" indent="-228600" defTabSz="914400">
              <a:lnSpc>
                <a:spcPct val="150000"/>
              </a:lnSpc>
              <a:spcBef>
                <a:spcPts val="1000"/>
              </a:spcBef>
              <a:buFont typeface="Wingdings" panose="05000000000000000000" pitchFamily="2" charset="2"/>
              <a:buChar char="p"/>
              <a:defRPr sz="2400">
                <a:latin typeface="微软雅黑" panose="020B0503020204020204" pitchFamily="34" charset="-122"/>
                <a:ea typeface="微软雅黑" panose="020B0503020204020204" pitchFamily="34" charset="-122"/>
              </a:defRPr>
            </a:lvl1pPr>
            <a:lvl2pPr marL="685800" lvl="1" indent="-228600" defTabSz="914400">
              <a:lnSpc>
                <a:spcPct val="150000"/>
              </a:lnSpc>
              <a:spcBef>
                <a:spcPts val="5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完成全部课后题</a:t>
            </a:r>
            <a:endParaRPr lang="en-US" altLang="zh-CN" dirty="0"/>
          </a:p>
          <a:p>
            <a:r>
              <a:rPr lang="zh-CN" altLang="en-US" dirty="0"/>
              <a:t>完成时间：下节课前</a:t>
            </a:r>
          </a:p>
        </p:txBody>
      </p:sp>
      <p:pic>
        <p:nvPicPr>
          <p:cNvPr id="2" name="图片 1"/>
          <p:cNvPicPr>
            <a:picLocks noChangeAspect="1"/>
          </p:cNvPicPr>
          <p:nvPr/>
        </p:nvPicPr>
        <p:blipFill>
          <a:blip r:embed="rId3"/>
          <a:stretch>
            <a:fillRect/>
          </a:stretch>
        </p:blipFill>
        <p:spPr>
          <a:xfrm>
            <a:off x="4807982" y="3193693"/>
            <a:ext cx="3396343" cy="3396343"/>
          </a:xfrm>
          <a:prstGeom prst="rect">
            <a:avLst/>
          </a:prstGeom>
        </p:spPr>
      </p:pic>
      <p:sp>
        <p:nvSpPr>
          <p:cNvPr id="3" name="灯片编号占位符 2"/>
          <p:cNvSpPr>
            <a:spLocks noGrp="1"/>
          </p:cNvSpPr>
          <p:nvPr>
            <p:ph type="sldNum" sz="quarter" idx="12"/>
          </p:nvPr>
        </p:nvSpPr>
        <p:spPr/>
        <p:txBody>
          <a:bodyPr/>
          <a:lstStyle/>
          <a:p>
            <a:fld id="{D4232AF6-F32E-4A0C-8AD1-E6399D6F9C23}" type="slidenum">
              <a:rPr lang="zh-CN" altLang="en-US" smtClean="0"/>
              <a:t>75</a:t>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124"/>
          <p:cNvSpPr/>
          <p:nvPr/>
        </p:nvSpPr>
        <p:spPr>
          <a:xfrm>
            <a:off x="3509477" y="1592965"/>
            <a:ext cx="504173" cy="501201"/>
          </a:xfrm>
          <a:prstGeom prst="ellipse">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1</a:t>
            </a:r>
          </a:p>
        </p:txBody>
      </p:sp>
      <p:sp>
        <p:nvSpPr>
          <p:cNvPr id="44" name="Rectangle 125"/>
          <p:cNvSpPr/>
          <p:nvPr/>
        </p:nvSpPr>
        <p:spPr>
          <a:xfrm>
            <a:off x="4385241" y="156096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课程安排</a:t>
            </a:r>
          </a:p>
        </p:txBody>
      </p:sp>
      <p:sp>
        <p:nvSpPr>
          <p:cNvPr id="45" name="Oval 134"/>
          <p:cNvSpPr/>
          <p:nvPr/>
        </p:nvSpPr>
        <p:spPr>
          <a:xfrm>
            <a:off x="3509477" y="2300647"/>
            <a:ext cx="504173" cy="501201"/>
          </a:xfrm>
          <a:prstGeom prst="ellipse">
            <a:avLst/>
          </a:prstGeom>
          <a:noFill/>
          <a:ln w="57150">
            <a:solidFill>
              <a:srgbClr val="3C609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rgbClr val="3C609E"/>
                </a:solidFill>
                <a:latin typeface="微软雅黑" panose="020B0503020204020204" pitchFamily="34" charset="-122"/>
                <a:ea typeface="微软雅黑" panose="020B0503020204020204" pitchFamily="34" charset="-122"/>
                <a:sym typeface="FZHei-B01S" panose="02010601030101010101" pitchFamily="2" charset="-122"/>
              </a:rPr>
              <a:t>2</a:t>
            </a:r>
          </a:p>
        </p:txBody>
      </p:sp>
      <p:sp>
        <p:nvSpPr>
          <p:cNvPr id="51" name="文本框 50"/>
          <p:cNvSpPr txBox="1">
            <a:spLocks noChangeArrowheads="1"/>
          </p:cNvSpPr>
          <p:nvPr/>
        </p:nvSpPr>
        <p:spPr bwMode="auto">
          <a:xfrm>
            <a:off x="370243" y="150439"/>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sym typeface="FZHei-B01S" panose="02010601030101010101" pitchFamily="2" charset="-122"/>
              </a:rPr>
              <a:t>目录</a:t>
            </a:r>
          </a:p>
        </p:txBody>
      </p:sp>
      <p:sp>
        <p:nvSpPr>
          <p:cNvPr id="57" name="标题 1"/>
          <p:cNvSpPr txBox="1"/>
          <p:nvPr/>
        </p:nvSpPr>
        <p:spPr>
          <a:xfrm>
            <a:off x="987228" y="1672173"/>
            <a:ext cx="1621043" cy="43504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000" b="1" dirty="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ZHei-B01S" panose="02010601030101010101" pitchFamily="2" charset="-122"/>
              </a:rPr>
              <a:t>课程纲要</a:t>
            </a:r>
          </a:p>
        </p:txBody>
      </p:sp>
      <p:sp>
        <p:nvSpPr>
          <p:cNvPr id="58" name="Rectangle 125"/>
          <p:cNvSpPr/>
          <p:nvPr/>
        </p:nvSpPr>
        <p:spPr>
          <a:xfrm>
            <a:off x="4385241" y="2268650"/>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b="1" dirty="0">
                <a:solidFill>
                  <a:schemeClr val="accent5">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第一章 绪论</a:t>
            </a:r>
          </a:p>
        </p:txBody>
      </p:sp>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0" name="Rectangle 125"/>
          <p:cNvSpPr/>
          <p:nvPr/>
        </p:nvSpPr>
        <p:spPr>
          <a:xfrm>
            <a:off x="4385241" y="2782371"/>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b="1" dirty="0">
                <a:solidFill>
                  <a:schemeClr val="accent5">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计算机程序设计语言的发展</a:t>
            </a:r>
          </a:p>
        </p:txBody>
      </p:sp>
      <p:sp>
        <p:nvSpPr>
          <p:cNvPr id="14" name="Rectangle 125"/>
          <p:cNvSpPr/>
          <p:nvPr/>
        </p:nvSpPr>
        <p:spPr>
          <a:xfrm>
            <a:off x="4385241" y="3296092"/>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面向对象的方法</a:t>
            </a:r>
          </a:p>
        </p:txBody>
      </p:sp>
      <p:sp>
        <p:nvSpPr>
          <p:cNvPr id="15" name="Oval 134"/>
          <p:cNvSpPr/>
          <p:nvPr/>
        </p:nvSpPr>
        <p:spPr>
          <a:xfrm>
            <a:off x="3509477" y="4999459"/>
            <a:ext cx="504173" cy="501201"/>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rPr>
              <a:t>3</a:t>
            </a:r>
          </a:p>
        </p:txBody>
      </p:sp>
      <p:sp>
        <p:nvSpPr>
          <p:cNvPr id="19" name="Rectangle 125"/>
          <p:cNvSpPr/>
          <p:nvPr/>
        </p:nvSpPr>
        <p:spPr>
          <a:xfrm>
            <a:off x="4385241" y="3809813"/>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面向对象的软件开发</a:t>
            </a:r>
          </a:p>
        </p:txBody>
      </p:sp>
      <p:sp>
        <p:nvSpPr>
          <p:cNvPr id="22" name="Rectangle 125"/>
          <p:cNvSpPr/>
          <p:nvPr/>
        </p:nvSpPr>
        <p:spPr>
          <a:xfrm>
            <a:off x="4385241" y="4323534"/>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信息表示与存储</a:t>
            </a:r>
          </a:p>
        </p:txBody>
      </p:sp>
      <p:sp>
        <p:nvSpPr>
          <p:cNvPr id="3" name="灯片编号占位符 2"/>
          <p:cNvSpPr>
            <a:spLocks noGrp="1"/>
          </p:cNvSpPr>
          <p:nvPr>
            <p:ph type="sldNum" sz="quarter" idx="12"/>
          </p:nvPr>
        </p:nvSpPr>
        <p:spPr/>
        <p:txBody>
          <a:bodyPr/>
          <a:lstStyle/>
          <a:p>
            <a:fld id="{FDEBF119-12CC-4A19-A29F-D0422DAC2E01}" type="slidenum">
              <a:rPr lang="zh-CN" altLang="en-US" smtClean="0"/>
              <a:t>8</a:t>
            </a:fld>
            <a:endParaRPr lang="zh-CN" altLang="en-US"/>
          </a:p>
        </p:txBody>
      </p:sp>
      <p:sp>
        <p:nvSpPr>
          <p:cNvPr id="23" name="Rectangle 125"/>
          <p:cNvSpPr/>
          <p:nvPr/>
        </p:nvSpPr>
        <p:spPr>
          <a:xfrm>
            <a:off x="4385241" y="4967461"/>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第二章 </a:t>
            </a: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简单程序设计</a:t>
            </a:r>
          </a:p>
        </p:txBody>
      </p:sp>
      <p:sp>
        <p:nvSpPr>
          <p:cNvPr id="24" name="Rectangle 125"/>
          <p:cNvSpPr/>
          <p:nvPr/>
        </p:nvSpPr>
        <p:spPr>
          <a:xfrm>
            <a:off x="4385241" y="5502243"/>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 </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语言概述</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1.1 </a:t>
            </a:r>
            <a:r>
              <a:rPr lang="zh-CN" altLang="en-US" dirty="0"/>
              <a:t>程序设计语言发展</a:t>
            </a:r>
          </a:p>
          <a:p>
            <a:endParaRPr lang="zh-CN" altLang="en-US" dirty="0"/>
          </a:p>
        </p:txBody>
      </p:sp>
      <p:sp>
        <p:nvSpPr>
          <p:cNvPr id="51" name="文本框 50"/>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p>
        </p:txBody>
      </p:sp>
      <p:sp>
        <p:nvSpPr>
          <p:cNvPr id="47" name="文本框 46"/>
          <p:cNvSpPr txBox="1"/>
          <p:nvPr/>
        </p:nvSpPr>
        <p:spPr>
          <a:xfrm>
            <a:off x="2075332" y="905617"/>
            <a:ext cx="5109092"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什么是计算机程序设计语言</a:t>
            </a:r>
          </a:p>
        </p:txBody>
      </p:sp>
      <p:sp>
        <p:nvSpPr>
          <p:cNvPr id="52" name="文本框 51"/>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p>
        </p:txBody>
      </p:sp>
      <p:sp>
        <p:nvSpPr>
          <p:cNvPr id="53" name="箭头: 五边形 52"/>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p>
        </p:txBody>
      </p:sp>
      <p:sp>
        <p:nvSpPr>
          <p:cNvPr id="2" name="矩形 1"/>
          <p:cNvSpPr/>
          <p:nvPr/>
        </p:nvSpPr>
        <p:spPr>
          <a:xfrm>
            <a:off x="370243" y="1704210"/>
            <a:ext cx="8304630" cy="453457"/>
          </a:xfrm>
          <a:prstGeom prst="rect">
            <a:avLst/>
          </a:prstGeom>
        </p:spPr>
        <p:txBody>
          <a:bodyPr wrap="square">
            <a:spAutoFit/>
          </a:bodyPr>
          <a:lstStyle/>
          <a:p>
            <a:pPr marL="285750" indent="-285750">
              <a:lnSpc>
                <a:spcPct val="13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语言：一套具有语法、词法的系统，用于交换信息。</a:t>
            </a:r>
          </a:p>
        </p:txBody>
      </p:sp>
      <p:sp>
        <p:nvSpPr>
          <p:cNvPr id="21" name="TextBox 16"/>
          <p:cNvSpPr txBox="1">
            <a:spLocks noChangeArrowheads="1"/>
          </p:cNvSpPr>
          <p:nvPr/>
        </p:nvSpPr>
        <p:spPr bwMode="auto">
          <a:xfrm>
            <a:off x="505180" y="3142450"/>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p>
        </p:txBody>
      </p:sp>
      <p:sp>
        <p:nvSpPr>
          <p:cNvPr id="24" name="TextBox 16"/>
          <p:cNvSpPr txBox="1">
            <a:spLocks noChangeArrowheads="1"/>
          </p:cNvSpPr>
          <p:nvPr/>
        </p:nvSpPr>
        <p:spPr bwMode="auto">
          <a:xfrm>
            <a:off x="505180" y="442258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p>
        </p:txBody>
      </p:sp>
      <p:sp>
        <p:nvSpPr>
          <p:cNvPr id="5" name="灯片编号占位符 4"/>
          <p:cNvSpPr>
            <a:spLocks noGrp="1"/>
          </p:cNvSpPr>
          <p:nvPr>
            <p:ph type="sldNum" sz="quarter" idx="12"/>
          </p:nvPr>
        </p:nvSpPr>
        <p:spPr/>
        <p:txBody>
          <a:bodyPr/>
          <a:lstStyle/>
          <a:p>
            <a:fld id="{FDEBF119-12CC-4A19-A29F-D0422DAC2E01}" type="slidenum">
              <a:rPr lang="zh-CN" altLang="en-US" smtClean="0"/>
              <a:t>9</a:t>
            </a:fld>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4214" y="2640408"/>
            <a:ext cx="3936155" cy="2374813"/>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370243" y="2431309"/>
            <a:ext cx="4106507" cy="1253677"/>
          </a:xfrm>
          <a:prstGeom prst="rect">
            <a:avLst/>
          </a:prstGeom>
        </p:spPr>
        <p:txBody>
          <a:bodyPr wrap="square">
            <a:spAutoFit/>
          </a:bodyPr>
          <a:lstStyle/>
          <a:p>
            <a:pPr marL="285750" indent="-285750">
              <a:lnSpc>
                <a:spcPct val="13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计算机程序设计语言：计算机可以识别的语言，用于人与计算机交换信息，指导计算机工作。</a:t>
            </a:r>
          </a:p>
        </p:txBody>
      </p:sp>
      <p:sp>
        <p:nvSpPr>
          <p:cNvPr id="26" name="文本框 25"/>
          <p:cNvSpPr txBox="1"/>
          <p:nvPr/>
        </p:nvSpPr>
        <p:spPr>
          <a:xfrm>
            <a:off x="505180" y="4111219"/>
            <a:ext cx="4705350" cy="1422954"/>
          </a:xfrm>
          <a:prstGeom prst="rect">
            <a:avLst/>
          </a:prstGeom>
        </p:spPr>
        <p:txBody>
          <a:bodyPr wrap="square">
            <a:spAutoFit/>
          </a:bodyPr>
          <a:lstStyle>
            <a:defPPr>
              <a:defRPr lang="en-US"/>
            </a:defPPr>
            <a:lvl1pPr marL="285750" indent="-285750">
              <a:lnSpc>
                <a:spcPct val="13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stStyle>
          <a:p>
            <a:pPr>
              <a:lnSpc>
                <a:spcPct val="150000"/>
              </a:lnSpc>
              <a:buFont typeface="Wingdings" panose="05000000000000000000" pitchFamily="2" charset="2"/>
              <a:buChar char="ü"/>
            </a:pPr>
            <a:r>
              <a:rPr lang="zh-CN" altLang="en-US" dirty="0"/>
              <a:t>计算机的工作是用程序来控制的。</a:t>
            </a:r>
          </a:p>
          <a:p>
            <a:pPr>
              <a:lnSpc>
                <a:spcPct val="150000"/>
              </a:lnSpc>
              <a:buFont typeface="Wingdings" panose="05000000000000000000" pitchFamily="2" charset="2"/>
              <a:buChar char="ü"/>
            </a:pPr>
            <a:r>
              <a:rPr lang="zh-CN" altLang="en-US" dirty="0"/>
              <a:t>程序是指令的集合。</a:t>
            </a:r>
          </a:p>
          <a:p>
            <a:pPr>
              <a:lnSpc>
                <a:spcPct val="150000"/>
              </a:lnSpc>
              <a:buFont typeface="Wingdings" panose="05000000000000000000" pitchFamily="2" charset="2"/>
              <a:buChar char="ü"/>
            </a:pPr>
            <a:r>
              <a:rPr lang="zh-CN" altLang="en-US" dirty="0"/>
              <a:t>指令是计算机可以识别的命令。</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672</TotalTime>
  <Words>6665</Words>
  <Application>Microsoft Office PowerPoint</Application>
  <PresentationFormat>全屏显示(4:3)</PresentationFormat>
  <Paragraphs>1073</Paragraphs>
  <Slides>75</Slides>
  <Notes>69</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vt:i4>
      </vt:variant>
      <vt:variant>
        <vt:lpstr>幻灯片标题</vt:lpstr>
      </vt:variant>
      <vt:variant>
        <vt:i4>75</vt:i4>
      </vt:variant>
    </vt:vector>
  </HeadingPairs>
  <TitlesOfParts>
    <vt:vector size="90" baseType="lpstr">
      <vt:lpstr>FZHei-B01S</vt:lpstr>
      <vt:lpstr>Helvetica Neue</vt:lpstr>
      <vt:lpstr>等线</vt:lpstr>
      <vt:lpstr>等线 Light</vt:lpstr>
      <vt:lpstr>黑体</vt:lpstr>
      <vt:lpstr>宋体</vt:lpstr>
      <vt:lpstr>微软雅黑</vt:lpstr>
      <vt:lpstr>Arial</vt:lpstr>
      <vt:lpstr>Calibri</vt:lpstr>
      <vt:lpstr>Calibri Light</vt:lpstr>
      <vt:lpstr>Times New Roman</vt:lpstr>
      <vt:lpstr>Wingdings</vt:lpstr>
      <vt:lpstr>自定义设计方案</vt:lpstr>
      <vt:lpstr>Office Theme</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面向对象的软件工程</vt:lpstr>
      <vt:lpstr>系统分析</vt:lpstr>
      <vt:lpstr>设计</vt:lpstr>
      <vt:lpstr>编程</vt:lpstr>
      <vt:lpstr>测试</vt:lpstr>
      <vt:lpstr>维护</vt:lpstr>
      <vt:lpstr>PowerPoint 演示文稿</vt:lpstr>
      <vt:lpstr>信息的表示和存储</vt:lpstr>
      <vt:lpstr>信息的分类</vt:lpstr>
      <vt:lpstr>计算机的数字系统</vt:lpstr>
      <vt:lpstr>计算机的数字系统</vt:lpstr>
      <vt:lpstr>不同进位计数制间的转换</vt:lpstr>
      <vt:lpstr>不同进位计数制间的转换</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PowerPoint 演示文稿</vt:lpstr>
      <vt:lpstr>PowerPoint 演示文稿</vt:lpstr>
      <vt:lpstr>PowerPoint 演示文稿</vt:lpstr>
      <vt:lpstr>PowerPoint 演示文稿</vt:lpstr>
      <vt:lpstr>基本术语        ——三种不同类型的翻译程序</vt:lpstr>
      <vt:lpstr>基本术语        ——三种不同类型的翻译程序</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JHY</dc:creator>
  <cp:lastModifiedBy>yuant2012@163.com</cp:lastModifiedBy>
  <cp:revision>611</cp:revision>
  <dcterms:created xsi:type="dcterms:W3CDTF">2020-08-10T06:28:00Z</dcterms:created>
  <dcterms:modified xsi:type="dcterms:W3CDTF">2022-03-21T07:30:57Z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E01AFB6804CE40BC9B207DCB776ECB73</vt:lpwstr>
  </property>
  <property fmtid="{D5CDD505-2E9C-101B-9397-08002B2CF9AE}" pid="3" name="KSOProductBuildVer">
    <vt:lpwstr>2052-11.1.0.11365</vt:lpwstr>
  </property>
</Properties>
</file>